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34" r:id="rId1"/>
  </p:sldMasterIdLst>
  <p:notesMasterIdLst>
    <p:notesMasterId r:id="rId26"/>
  </p:notesMasterIdLst>
  <p:sldIdLst>
    <p:sldId id="256" r:id="rId2"/>
    <p:sldId id="257" r:id="rId3"/>
    <p:sldId id="258" r:id="rId4"/>
    <p:sldId id="259" r:id="rId5"/>
    <p:sldId id="276" r:id="rId6"/>
    <p:sldId id="260" r:id="rId7"/>
    <p:sldId id="261" r:id="rId8"/>
    <p:sldId id="267" r:id="rId9"/>
    <p:sldId id="271" r:id="rId10"/>
    <p:sldId id="281" r:id="rId11"/>
    <p:sldId id="268" r:id="rId12"/>
    <p:sldId id="275" r:id="rId13"/>
    <p:sldId id="279" r:id="rId14"/>
    <p:sldId id="280" r:id="rId15"/>
    <p:sldId id="264" r:id="rId16"/>
    <p:sldId id="278" r:id="rId17"/>
    <p:sldId id="277" r:id="rId18"/>
    <p:sldId id="262" r:id="rId19"/>
    <p:sldId id="282" r:id="rId20"/>
    <p:sldId id="266" r:id="rId21"/>
    <p:sldId id="273" r:id="rId22"/>
    <p:sldId id="274" r:id="rId23"/>
    <p:sldId id="269" r:id="rId24"/>
    <p:sldId id="270" r:id="rId25"/>
  </p:sldIdLst>
  <p:sldSz cx="13004800" cy="7315200"/>
  <p:notesSz cx="6858000" cy="9144000"/>
  <p:embeddedFontLst>
    <p:embeddedFont>
      <p:font typeface="Arial Nova Cond Light" panose="020B0306020202020204" pitchFamily="34" charset="0"/>
      <p:regular r:id="rId27"/>
      <p:italic r:id="rId28"/>
    </p:embeddedFont>
    <p:embeddedFont>
      <p:font typeface="Century Schoolbook" panose="02040604050505020304" pitchFamily="18" charset="0"/>
      <p:regular r:id="rId29"/>
      <p:bold r:id="rId30"/>
      <p:italic r:id="rId31"/>
      <p:boldItalic r:id="rId32"/>
    </p:embeddedFont>
    <p:embeddedFont>
      <p:font typeface="Calibri" panose="020F0502020204030204" pitchFamily="34" charset="0"/>
      <p:regular r:id="rId33"/>
      <p:bold r:id="rId34"/>
      <p:italic r:id="rId35"/>
      <p:boldItalic r:id="rId36"/>
    </p:embeddedFont>
    <p:embeddedFont>
      <p:font typeface="Cascadia Mono" panose="020B0609020000020004" pitchFamily="49" charset="0"/>
      <p:regular r:id="rId37"/>
      <p:bold r:id="rId38"/>
    </p:embeddedFont>
    <p:embeddedFont>
      <p:font typeface="Cascadia Code" panose="020B0609020000020004" pitchFamily="49" charset="0"/>
      <p:regular r:id="rId39"/>
      <p:bold r:id="rId40"/>
    </p:embeddedFont>
    <p:embeddedFont>
      <p:font typeface="Street Threat" panose="02000500000000000000" pitchFamily="2" charset="0"/>
      <p:regular r:id="rId41"/>
    </p:embeddedFont>
    <p:embeddedFont>
      <p:font typeface="Wingdings 2" panose="05020102010507070707" pitchFamily="18" charset="2"/>
      <p:regular r:id="rId42"/>
    </p:embeddedFont>
  </p:embeddedFontLst>
  <p:defaultTextStyle>
    <a:defPPr>
      <a:defRPr lang="ru-RU"/>
    </a:defPPr>
    <a:lvl1pPr marL="0" algn="l" defTabSz="1136051" rtl="0" eaLnBrk="1" latinLnBrk="0" hangingPunct="1">
      <a:defRPr sz="2236" kern="1200">
        <a:solidFill>
          <a:schemeClr val="tx1"/>
        </a:solidFill>
        <a:latin typeface="+mn-lt"/>
        <a:ea typeface="+mn-ea"/>
        <a:cs typeface="+mn-cs"/>
      </a:defRPr>
    </a:lvl1pPr>
    <a:lvl2pPr marL="568025" algn="l" defTabSz="1136051" rtl="0" eaLnBrk="1" latinLnBrk="0" hangingPunct="1">
      <a:defRPr sz="2236" kern="1200">
        <a:solidFill>
          <a:schemeClr val="tx1"/>
        </a:solidFill>
        <a:latin typeface="+mn-lt"/>
        <a:ea typeface="+mn-ea"/>
        <a:cs typeface="+mn-cs"/>
      </a:defRPr>
    </a:lvl2pPr>
    <a:lvl3pPr marL="1136051" algn="l" defTabSz="1136051" rtl="0" eaLnBrk="1" latinLnBrk="0" hangingPunct="1">
      <a:defRPr sz="2236" kern="1200">
        <a:solidFill>
          <a:schemeClr val="tx1"/>
        </a:solidFill>
        <a:latin typeface="+mn-lt"/>
        <a:ea typeface="+mn-ea"/>
        <a:cs typeface="+mn-cs"/>
      </a:defRPr>
    </a:lvl3pPr>
    <a:lvl4pPr marL="1704076" algn="l" defTabSz="1136051" rtl="0" eaLnBrk="1" latinLnBrk="0" hangingPunct="1">
      <a:defRPr sz="2236" kern="1200">
        <a:solidFill>
          <a:schemeClr val="tx1"/>
        </a:solidFill>
        <a:latin typeface="+mn-lt"/>
        <a:ea typeface="+mn-ea"/>
        <a:cs typeface="+mn-cs"/>
      </a:defRPr>
    </a:lvl4pPr>
    <a:lvl5pPr marL="2272101" algn="l" defTabSz="1136051" rtl="0" eaLnBrk="1" latinLnBrk="0" hangingPunct="1">
      <a:defRPr sz="2236" kern="1200">
        <a:solidFill>
          <a:schemeClr val="tx1"/>
        </a:solidFill>
        <a:latin typeface="+mn-lt"/>
        <a:ea typeface="+mn-ea"/>
        <a:cs typeface="+mn-cs"/>
      </a:defRPr>
    </a:lvl5pPr>
    <a:lvl6pPr marL="2840126" algn="l" defTabSz="1136051" rtl="0" eaLnBrk="1" latinLnBrk="0" hangingPunct="1">
      <a:defRPr sz="2236" kern="1200">
        <a:solidFill>
          <a:schemeClr val="tx1"/>
        </a:solidFill>
        <a:latin typeface="+mn-lt"/>
        <a:ea typeface="+mn-ea"/>
        <a:cs typeface="+mn-cs"/>
      </a:defRPr>
    </a:lvl6pPr>
    <a:lvl7pPr marL="3408152" algn="l" defTabSz="1136051" rtl="0" eaLnBrk="1" latinLnBrk="0" hangingPunct="1">
      <a:defRPr sz="2236" kern="1200">
        <a:solidFill>
          <a:schemeClr val="tx1"/>
        </a:solidFill>
        <a:latin typeface="+mn-lt"/>
        <a:ea typeface="+mn-ea"/>
        <a:cs typeface="+mn-cs"/>
      </a:defRPr>
    </a:lvl7pPr>
    <a:lvl8pPr marL="3976177" algn="l" defTabSz="1136051" rtl="0" eaLnBrk="1" latinLnBrk="0" hangingPunct="1">
      <a:defRPr sz="2236" kern="1200">
        <a:solidFill>
          <a:schemeClr val="tx1"/>
        </a:solidFill>
        <a:latin typeface="+mn-lt"/>
        <a:ea typeface="+mn-ea"/>
        <a:cs typeface="+mn-cs"/>
      </a:defRPr>
    </a:lvl8pPr>
    <a:lvl9pPr marL="4544202" algn="l" defTabSz="1136051" rtl="0" eaLnBrk="1" latinLnBrk="0" hangingPunct="1">
      <a:defRPr sz="223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98CE"/>
    <a:srgbClr val="1130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96"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3A0EB4-C9D2-448D-AD62-A1917299A702}" type="datetimeFigureOut">
              <a:rPr lang="ru-RU" smtClean="0"/>
              <a:t>26.06.2023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4BE56F-17B8-457B-8B98-85D3C39F186A}" type="slidenum">
              <a:rPr lang="ru-RU" smtClean="0"/>
              <a:t>‹#›</a:t>
            </a:fld>
            <a:endParaRPr lang="ru-RU"/>
          </a:p>
        </p:txBody>
      </p:sp>
    </p:spTree>
    <p:extLst>
      <p:ext uri="{BB962C8B-B14F-4D97-AF65-F5344CB8AC3E}">
        <p14:creationId xmlns:p14="http://schemas.microsoft.com/office/powerpoint/2010/main" val="1075565167"/>
      </p:ext>
    </p:extLst>
  </p:cSld>
  <p:clrMap bg1="lt1" tx1="dk1" bg2="lt2" tx2="dk2" accent1="accent1" accent2="accent2" accent3="accent3" accent4="accent4" accent5="accent5" accent6="accent6" hlink="hlink" folHlink="folHlink"/>
  <p:notesStyle>
    <a:lvl1pPr marL="0" algn="l" defTabSz="1136051" rtl="0" eaLnBrk="1" latinLnBrk="0" hangingPunct="1">
      <a:defRPr sz="1491" kern="1200">
        <a:solidFill>
          <a:schemeClr val="tx1"/>
        </a:solidFill>
        <a:latin typeface="+mn-lt"/>
        <a:ea typeface="+mn-ea"/>
        <a:cs typeface="+mn-cs"/>
      </a:defRPr>
    </a:lvl1pPr>
    <a:lvl2pPr marL="568025" algn="l" defTabSz="1136051" rtl="0" eaLnBrk="1" latinLnBrk="0" hangingPunct="1">
      <a:defRPr sz="1491" kern="1200">
        <a:solidFill>
          <a:schemeClr val="tx1"/>
        </a:solidFill>
        <a:latin typeface="+mn-lt"/>
        <a:ea typeface="+mn-ea"/>
        <a:cs typeface="+mn-cs"/>
      </a:defRPr>
    </a:lvl2pPr>
    <a:lvl3pPr marL="1136051" algn="l" defTabSz="1136051" rtl="0" eaLnBrk="1" latinLnBrk="0" hangingPunct="1">
      <a:defRPr sz="1491" kern="1200">
        <a:solidFill>
          <a:schemeClr val="tx1"/>
        </a:solidFill>
        <a:latin typeface="+mn-lt"/>
        <a:ea typeface="+mn-ea"/>
        <a:cs typeface="+mn-cs"/>
      </a:defRPr>
    </a:lvl3pPr>
    <a:lvl4pPr marL="1704076" algn="l" defTabSz="1136051" rtl="0" eaLnBrk="1" latinLnBrk="0" hangingPunct="1">
      <a:defRPr sz="1491" kern="1200">
        <a:solidFill>
          <a:schemeClr val="tx1"/>
        </a:solidFill>
        <a:latin typeface="+mn-lt"/>
        <a:ea typeface="+mn-ea"/>
        <a:cs typeface="+mn-cs"/>
      </a:defRPr>
    </a:lvl4pPr>
    <a:lvl5pPr marL="2272101" algn="l" defTabSz="1136051" rtl="0" eaLnBrk="1" latinLnBrk="0" hangingPunct="1">
      <a:defRPr sz="1491" kern="1200">
        <a:solidFill>
          <a:schemeClr val="tx1"/>
        </a:solidFill>
        <a:latin typeface="+mn-lt"/>
        <a:ea typeface="+mn-ea"/>
        <a:cs typeface="+mn-cs"/>
      </a:defRPr>
    </a:lvl5pPr>
    <a:lvl6pPr marL="2840126" algn="l" defTabSz="1136051" rtl="0" eaLnBrk="1" latinLnBrk="0" hangingPunct="1">
      <a:defRPr sz="1491" kern="1200">
        <a:solidFill>
          <a:schemeClr val="tx1"/>
        </a:solidFill>
        <a:latin typeface="+mn-lt"/>
        <a:ea typeface="+mn-ea"/>
        <a:cs typeface="+mn-cs"/>
      </a:defRPr>
    </a:lvl6pPr>
    <a:lvl7pPr marL="3408152" algn="l" defTabSz="1136051" rtl="0" eaLnBrk="1" latinLnBrk="0" hangingPunct="1">
      <a:defRPr sz="1491" kern="1200">
        <a:solidFill>
          <a:schemeClr val="tx1"/>
        </a:solidFill>
        <a:latin typeface="+mn-lt"/>
        <a:ea typeface="+mn-ea"/>
        <a:cs typeface="+mn-cs"/>
      </a:defRPr>
    </a:lvl7pPr>
    <a:lvl8pPr marL="3976177" algn="l" defTabSz="1136051" rtl="0" eaLnBrk="1" latinLnBrk="0" hangingPunct="1">
      <a:defRPr sz="1491" kern="1200">
        <a:solidFill>
          <a:schemeClr val="tx1"/>
        </a:solidFill>
        <a:latin typeface="+mn-lt"/>
        <a:ea typeface="+mn-ea"/>
        <a:cs typeface="+mn-cs"/>
      </a:defRPr>
    </a:lvl8pPr>
    <a:lvl9pPr marL="4544202" algn="l" defTabSz="1136051" rtl="0" eaLnBrk="1" latinLnBrk="0" hangingPunct="1">
      <a:defRPr sz="1491"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144BE56F-17B8-457B-8B98-85D3C39F186A}" type="slidenum">
              <a:rPr lang="ru-RU" smtClean="0"/>
              <a:t>2</a:t>
            </a:fld>
            <a:endParaRPr lang="ru-RU"/>
          </a:p>
        </p:txBody>
      </p:sp>
    </p:spTree>
    <p:extLst>
      <p:ext uri="{BB962C8B-B14F-4D97-AF65-F5344CB8AC3E}">
        <p14:creationId xmlns:p14="http://schemas.microsoft.com/office/powerpoint/2010/main" val="40785221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8</a:t>
            </a:fld>
            <a:endParaRPr lang="ru-RU"/>
          </a:p>
        </p:txBody>
      </p:sp>
    </p:spTree>
    <p:extLst>
      <p:ext uri="{BB962C8B-B14F-4D97-AF65-F5344CB8AC3E}">
        <p14:creationId xmlns:p14="http://schemas.microsoft.com/office/powerpoint/2010/main" val="266121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11</a:t>
            </a:fld>
            <a:endParaRPr lang="ru-RU"/>
          </a:p>
        </p:txBody>
      </p:sp>
    </p:spTree>
    <p:extLst>
      <p:ext uri="{BB962C8B-B14F-4D97-AF65-F5344CB8AC3E}">
        <p14:creationId xmlns:p14="http://schemas.microsoft.com/office/powerpoint/2010/main" val="2328129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sz="quarter" idx="10"/>
          </p:nvPr>
        </p:nvSpPr>
        <p:spPr/>
        <p:txBody>
          <a:bodyPr/>
          <a:lstStyle/>
          <a:p>
            <a:fld id="{144BE56F-17B8-457B-8B98-85D3C39F186A}" type="slidenum">
              <a:rPr lang="ru-RU" smtClean="0"/>
              <a:t>18</a:t>
            </a:fld>
            <a:endParaRPr lang="ru-RU"/>
          </a:p>
        </p:txBody>
      </p:sp>
    </p:spTree>
    <p:extLst>
      <p:ext uri="{BB962C8B-B14F-4D97-AF65-F5344CB8AC3E}">
        <p14:creationId xmlns:p14="http://schemas.microsoft.com/office/powerpoint/2010/main" val="1616059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a:xfrm>
            <a:off x="685800" y="1143000"/>
            <a:ext cx="5486400" cy="3086100"/>
          </a:xfrm>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24</a:t>
            </a:fld>
            <a:endParaRPr lang="ru-RU"/>
          </a:p>
        </p:txBody>
      </p:sp>
    </p:spTree>
    <p:extLst>
      <p:ext uri="{BB962C8B-B14F-4D97-AF65-F5344CB8AC3E}">
        <p14:creationId xmlns:p14="http://schemas.microsoft.com/office/powerpoint/2010/main" val="1235929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345997" y="809550"/>
            <a:ext cx="10046208" cy="4311091"/>
          </a:xfrm>
        </p:spPr>
        <p:txBody>
          <a:bodyPr anchor="b">
            <a:normAutofit/>
          </a:bodyPr>
          <a:lstStyle>
            <a:lvl1pPr algn="l">
              <a:lnSpc>
                <a:spcPct val="85000"/>
              </a:lnSpc>
              <a:defRPr sz="5759" baseline="0">
                <a:solidFill>
                  <a:schemeClr val="tx1"/>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345997" y="5120640"/>
            <a:ext cx="10046208" cy="1804416"/>
          </a:xfrm>
        </p:spPr>
        <p:txBody>
          <a:bodyPr>
            <a:normAutofit/>
          </a:bodyPr>
          <a:lstStyle>
            <a:lvl1pPr marL="0" indent="0" algn="l">
              <a:buNone/>
              <a:defRPr sz="1761" baseline="0">
                <a:solidFill>
                  <a:schemeClr val="tx1">
                    <a:lumMod val="75000"/>
                  </a:schemeClr>
                </a:solidFill>
              </a:defRPr>
            </a:lvl1pPr>
            <a:lvl2pPr marL="365748" indent="0" algn="ctr">
              <a:buNone/>
              <a:defRPr sz="1761"/>
            </a:lvl2pPr>
            <a:lvl3pPr marL="731496" indent="0" algn="ctr">
              <a:buNone/>
              <a:defRPr sz="1761"/>
            </a:lvl3pPr>
            <a:lvl4pPr marL="1097242" indent="0" algn="ctr">
              <a:buNone/>
              <a:defRPr sz="1600"/>
            </a:lvl4pPr>
            <a:lvl5pPr marL="1462990" indent="0" algn="ctr">
              <a:buNone/>
              <a:defRPr sz="1600"/>
            </a:lvl5pPr>
            <a:lvl6pPr marL="1828738" indent="0" algn="ctr">
              <a:buNone/>
              <a:defRPr sz="1600"/>
            </a:lvl6pPr>
            <a:lvl7pPr marL="2194486" indent="0" algn="ctr">
              <a:buNone/>
              <a:defRPr sz="1600"/>
            </a:lvl7pPr>
            <a:lvl8pPr marL="2560233" indent="0" algn="ctr">
              <a:buNone/>
              <a:defRPr sz="1600"/>
            </a:lvl8pPr>
            <a:lvl9pPr marL="2925981"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6448FEB5-3650-4786-8DEE-DBDE1AF8070E}" type="datetime1">
              <a:rPr lang="ru-RU" smtClean="0"/>
              <a:t>26.06.2023</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F05448C-47A6-407F-9FDF-0EF96B96A918}" type="slidenum">
              <a:rPr lang="ru-RU" smtClean="0"/>
              <a:t>‹#›</a:t>
            </a:fld>
            <a:endParaRPr lang="ru-RU"/>
          </a:p>
        </p:txBody>
      </p:sp>
      <p:sp>
        <p:nvSpPr>
          <p:cNvPr id="7" name="Rectangle 6"/>
          <p:cNvSpPr/>
          <p:nvPr/>
        </p:nvSpPr>
        <p:spPr>
          <a:xfrm>
            <a:off x="0" y="0"/>
            <a:ext cx="487679" cy="7315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7578165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548C74BF-7893-447A-AF8F-553A3F009C9C}" type="datetime1">
              <a:rPr lang="ru-RU" smtClean="0"/>
              <a:t>26.06.2023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2402535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25285" y="406400"/>
            <a:ext cx="2641600" cy="6290734"/>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812805" y="406400"/>
            <a:ext cx="8249920" cy="6290734"/>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A2A50AFE-CA11-4743-A759-8AB92AAA81BD}" type="datetime1">
              <a:rPr lang="ru-RU" smtClean="0"/>
              <a:t>26.06.2023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843456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03BF276F-6C12-410D-8060-4B0034CBD562}" type="datetime1">
              <a:rPr lang="ru-RU" smtClean="0"/>
              <a:t>26.06.2023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835412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345997" y="809550"/>
            <a:ext cx="10046208" cy="4311091"/>
          </a:xfrm>
        </p:spPr>
        <p:txBody>
          <a:bodyPr anchor="b">
            <a:normAutofit/>
          </a:bodyPr>
          <a:lstStyle>
            <a:lvl1pPr>
              <a:lnSpc>
                <a:spcPct val="85000"/>
              </a:lnSpc>
              <a:defRPr sz="5759" b="0"/>
            </a:lvl1pPr>
          </a:lstStyle>
          <a:p>
            <a:r>
              <a:rPr lang="ru-RU" smtClean="0"/>
              <a:t>Образец заголовка</a:t>
            </a:r>
            <a:endParaRPr lang="en-US" dirty="0"/>
          </a:p>
        </p:txBody>
      </p:sp>
      <p:sp>
        <p:nvSpPr>
          <p:cNvPr id="3" name="Text Placeholder 2"/>
          <p:cNvSpPr>
            <a:spLocks noGrp="1"/>
          </p:cNvSpPr>
          <p:nvPr>
            <p:ph type="body" idx="1"/>
          </p:nvPr>
        </p:nvSpPr>
        <p:spPr>
          <a:xfrm>
            <a:off x="1345997" y="5120640"/>
            <a:ext cx="10046208" cy="1804416"/>
          </a:xfrm>
        </p:spPr>
        <p:txBody>
          <a:bodyPr anchor="t">
            <a:normAutofit/>
          </a:bodyPr>
          <a:lstStyle>
            <a:lvl1pPr marL="0" indent="0">
              <a:buNone/>
              <a:defRPr sz="1761">
                <a:solidFill>
                  <a:schemeClr val="tx1">
                    <a:lumMod val="65000"/>
                    <a:lumOff val="35000"/>
                  </a:schemeClr>
                </a:solidFill>
              </a:defRPr>
            </a:lvl1pPr>
            <a:lvl2pPr marL="365748" indent="0">
              <a:buNone/>
              <a:defRPr sz="1440">
                <a:solidFill>
                  <a:schemeClr val="tx1">
                    <a:tint val="75000"/>
                  </a:schemeClr>
                </a:solidFill>
              </a:defRPr>
            </a:lvl2pPr>
            <a:lvl3pPr marL="731496" indent="0">
              <a:buNone/>
              <a:defRPr sz="1280">
                <a:solidFill>
                  <a:schemeClr val="tx1">
                    <a:tint val="75000"/>
                  </a:schemeClr>
                </a:solidFill>
              </a:defRPr>
            </a:lvl3pPr>
            <a:lvl4pPr marL="1097242" indent="0">
              <a:buNone/>
              <a:defRPr sz="1120">
                <a:solidFill>
                  <a:schemeClr val="tx1">
                    <a:tint val="75000"/>
                  </a:schemeClr>
                </a:solidFill>
              </a:defRPr>
            </a:lvl4pPr>
            <a:lvl5pPr marL="1462990" indent="0">
              <a:buNone/>
              <a:defRPr sz="1120">
                <a:solidFill>
                  <a:schemeClr val="tx1">
                    <a:tint val="75000"/>
                  </a:schemeClr>
                </a:solidFill>
              </a:defRPr>
            </a:lvl5pPr>
            <a:lvl6pPr marL="1828738" indent="0">
              <a:buNone/>
              <a:defRPr sz="1120">
                <a:solidFill>
                  <a:schemeClr val="tx1">
                    <a:tint val="75000"/>
                  </a:schemeClr>
                </a:solidFill>
              </a:defRPr>
            </a:lvl6pPr>
            <a:lvl7pPr marL="2194486" indent="0">
              <a:buNone/>
              <a:defRPr sz="1120">
                <a:solidFill>
                  <a:schemeClr val="tx1">
                    <a:tint val="75000"/>
                  </a:schemeClr>
                </a:solidFill>
              </a:defRPr>
            </a:lvl7pPr>
            <a:lvl8pPr marL="2560233" indent="0">
              <a:buNone/>
              <a:defRPr sz="1120">
                <a:solidFill>
                  <a:schemeClr val="tx1">
                    <a:tint val="75000"/>
                  </a:schemeClr>
                </a:solidFill>
              </a:defRPr>
            </a:lvl8pPr>
            <a:lvl9pPr marL="2925981" indent="0">
              <a:buNone/>
              <a:defRPr sz="112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75F64CAD-A50F-4D4A-8121-C4231E1A42B1}" type="datetime1">
              <a:rPr lang="ru-RU" smtClean="0"/>
              <a:t>26.06.2023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
        <p:nvSpPr>
          <p:cNvPr id="7" name="Rectangle 6"/>
          <p:cNvSpPr/>
          <p:nvPr/>
        </p:nvSpPr>
        <p:spPr>
          <a:xfrm>
            <a:off x="0" y="0"/>
            <a:ext cx="487679" cy="7315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38092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345997" y="1950725"/>
            <a:ext cx="4779264" cy="4641426"/>
          </a:xfrm>
        </p:spPr>
        <p:txBody>
          <a:bodyPr/>
          <a:lstStyle>
            <a:lvl1pPr>
              <a:defRPr sz="1440"/>
            </a:lvl1pPr>
            <a:lvl2pPr>
              <a:defRPr sz="1280"/>
            </a:lvl2pPr>
            <a:lvl3pPr>
              <a:defRPr sz="1120"/>
            </a:lvl3pPr>
            <a:lvl4pPr>
              <a:defRPr sz="1120"/>
            </a:lvl4pPr>
            <a:lvl5pPr>
              <a:defRPr sz="1120"/>
            </a:lvl5pPr>
            <a:lvl6pPr>
              <a:defRPr sz="1120"/>
            </a:lvl6pPr>
            <a:lvl7pPr>
              <a:defRPr sz="1120"/>
            </a:lvl7pPr>
            <a:lvl8pPr>
              <a:defRPr sz="1120"/>
            </a:lvl8pPr>
            <a:lvl9pPr>
              <a:defRPr sz="112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534913" y="1950725"/>
            <a:ext cx="4779264" cy="4641426"/>
          </a:xfrm>
        </p:spPr>
        <p:txBody>
          <a:bodyPr/>
          <a:lstStyle>
            <a:lvl1pPr>
              <a:defRPr sz="1440"/>
            </a:lvl1pPr>
            <a:lvl2pPr>
              <a:defRPr sz="1280"/>
            </a:lvl2pPr>
            <a:lvl3pPr>
              <a:defRPr sz="1120"/>
            </a:lvl3pPr>
            <a:lvl4pPr>
              <a:defRPr sz="1120"/>
            </a:lvl4pPr>
            <a:lvl5pPr>
              <a:defRPr sz="1120"/>
            </a:lvl5pPr>
            <a:lvl6pPr>
              <a:defRPr sz="1120"/>
            </a:lvl6pPr>
            <a:lvl7pPr>
              <a:defRPr sz="1120"/>
            </a:lvl7pPr>
            <a:lvl8pPr>
              <a:defRPr sz="1120"/>
            </a:lvl8pPr>
            <a:lvl9pPr>
              <a:defRPr sz="112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C10DE0C3-BA12-429E-BDF5-85CC022E5873}" type="datetime1">
              <a:rPr lang="ru-RU" smtClean="0"/>
              <a:t>26.06.2023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937453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345997" y="1827898"/>
            <a:ext cx="4779264" cy="780288"/>
          </a:xfrm>
        </p:spPr>
        <p:txBody>
          <a:bodyPr anchor="b">
            <a:normAutofit/>
          </a:bodyPr>
          <a:lstStyle>
            <a:lvl1pPr marL="0" indent="0">
              <a:spcBef>
                <a:spcPts val="0"/>
              </a:spcBef>
              <a:buNone/>
              <a:defRPr sz="1600" b="0">
                <a:solidFill>
                  <a:schemeClr val="tx2"/>
                </a:solidFill>
              </a:defRPr>
            </a:lvl1pPr>
            <a:lvl2pPr marL="365748" indent="0">
              <a:buNone/>
              <a:defRPr sz="1600" b="1"/>
            </a:lvl2pPr>
            <a:lvl3pPr marL="731496" indent="0">
              <a:buNone/>
              <a:defRPr sz="1440" b="1"/>
            </a:lvl3pPr>
            <a:lvl4pPr marL="1097242" indent="0">
              <a:buNone/>
              <a:defRPr sz="1280" b="1"/>
            </a:lvl4pPr>
            <a:lvl5pPr marL="1462990" indent="0">
              <a:buNone/>
              <a:defRPr sz="1280" b="1"/>
            </a:lvl5pPr>
            <a:lvl6pPr marL="1828738" indent="0">
              <a:buNone/>
              <a:defRPr sz="1280" b="1"/>
            </a:lvl6pPr>
            <a:lvl7pPr marL="2194486" indent="0">
              <a:buNone/>
              <a:defRPr sz="1280" b="1"/>
            </a:lvl7pPr>
            <a:lvl8pPr marL="2560233" indent="0">
              <a:buNone/>
              <a:defRPr sz="1280" b="1"/>
            </a:lvl8pPr>
            <a:lvl9pPr marL="2925981" indent="0">
              <a:buNone/>
              <a:defRPr sz="1280" b="1"/>
            </a:lvl9pPr>
          </a:lstStyle>
          <a:p>
            <a:pPr lvl="0"/>
            <a:r>
              <a:rPr lang="ru-RU" smtClean="0"/>
              <a:t>Образец текста</a:t>
            </a:r>
          </a:p>
        </p:txBody>
      </p:sp>
      <p:sp>
        <p:nvSpPr>
          <p:cNvPr id="4" name="Content Placeholder 3"/>
          <p:cNvSpPr>
            <a:spLocks noGrp="1"/>
          </p:cNvSpPr>
          <p:nvPr>
            <p:ph sz="half" idx="2"/>
          </p:nvPr>
        </p:nvSpPr>
        <p:spPr>
          <a:xfrm>
            <a:off x="1345997" y="2674720"/>
            <a:ext cx="4779264" cy="3908961"/>
          </a:xfrm>
        </p:spPr>
        <p:txBody>
          <a:bodyPr/>
          <a:lstStyle>
            <a:lvl1pPr>
              <a:defRPr sz="1440"/>
            </a:lvl1pPr>
            <a:lvl2pPr>
              <a:defRPr sz="1280"/>
            </a:lvl2pPr>
            <a:lvl3pPr>
              <a:defRPr sz="1120"/>
            </a:lvl3pPr>
            <a:lvl4pPr>
              <a:defRPr sz="1120"/>
            </a:lvl4pPr>
            <a:lvl5pPr>
              <a:defRPr sz="1120"/>
            </a:lvl5pPr>
            <a:lvl6pPr>
              <a:defRPr sz="1120"/>
            </a:lvl6pPr>
            <a:lvl7pPr>
              <a:defRPr sz="1120"/>
            </a:lvl7pPr>
            <a:lvl8pPr>
              <a:defRPr sz="1120"/>
            </a:lvl8pPr>
            <a:lvl9pPr>
              <a:defRPr sz="112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534913" y="1827898"/>
            <a:ext cx="4779264" cy="780288"/>
          </a:xfrm>
        </p:spPr>
        <p:txBody>
          <a:bodyPr anchor="b">
            <a:normAutofit/>
          </a:bodyPr>
          <a:lstStyle>
            <a:lvl1pPr marL="0" indent="0">
              <a:lnSpc>
                <a:spcPct val="95000"/>
              </a:lnSpc>
              <a:spcBef>
                <a:spcPts val="0"/>
              </a:spcBef>
              <a:buNone/>
              <a:defRPr lang="en-US" sz="1600" b="0" kern="1200" dirty="0">
                <a:solidFill>
                  <a:schemeClr val="tx2"/>
                </a:solidFill>
                <a:latin typeface="+mn-lt"/>
                <a:ea typeface="+mn-ea"/>
                <a:cs typeface="+mn-cs"/>
              </a:defRPr>
            </a:lvl1pPr>
            <a:lvl2pPr marL="365748" indent="0">
              <a:buNone/>
              <a:defRPr sz="1600" b="1"/>
            </a:lvl2pPr>
            <a:lvl3pPr marL="731496" indent="0">
              <a:buNone/>
              <a:defRPr sz="1440" b="1"/>
            </a:lvl3pPr>
            <a:lvl4pPr marL="1097242" indent="0">
              <a:buNone/>
              <a:defRPr sz="1280" b="1"/>
            </a:lvl4pPr>
            <a:lvl5pPr marL="1462990" indent="0">
              <a:buNone/>
              <a:defRPr sz="1280" b="1"/>
            </a:lvl5pPr>
            <a:lvl6pPr marL="1828738" indent="0">
              <a:buNone/>
              <a:defRPr sz="1280" b="1"/>
            </a:lvl6pPr>
            <a:lvl7pPr marL="2194486" indent="0">
              <a:buNone/>
              <a:defRPr sz="1280" b="1"/>
            </a:lvl7pPr>
            <a:lvl8pPr marL="2560233" indent="0">
              <a:buNone/>
              <a:defRPr sz="1280" b="1"/>
            </a:lvl8pPr>
            <a:lvl9pPr marL="2925981" indent="0">
              <a:buNone/>
              <a:defRPr sz="1280" b="1"/>
            </a:lvl9pPr>
          </a:lstStyle>
          <a:p>
            <a:pPr marL="0" lvl="0" indent="0" algn="l" defTabSz="731496" rtl="0" eaLnBrk="1" latinLnBrk="0" hangingPunct="1">
              <a:lnSpc>
                <a:spcPct val="90000"/>
              </a:lnSpc>
              <a:spcBef>
                <a:spcPts val="1600"/>
              </a:spcBef>
              <a:buFontTx/>
              <a:buNone/>
            </a:pPr>
            <a:r>
              <a:rPr lang="ru-RU" smtClean="0"/>
              <a:t>Образец текста</a:t>
            </a:r>
          </a:p>
        </p:txBody>
      </p:sp>
      <p:sp>
        <p:nvSpPr>
          <p:cNvPr id="6" name="Content Placeholder 5"/>
          <p:cNvSpPr>
            <a:spLocks noGrp="1"/>
          </p:cNvSpPr>
          <p:nvPr>
            <p:ph sz="quarter" idx="4"/>
          </p:nvPr>
        </p:nvSpPr>
        <p:spPr>
          <a:xfrm>
            <a:off x="6534913" y="2674720"/>
            <a:ext cx="4779264" cy="3908961"/>
          </a:xfrm>
        </p:spPr>
        <p:txBody>
          <a:bodyPr/>
          <a:lstStyle>
            <a:lvl1pPr>
              <a:defRPr sz="1440"/>
            </a:lvl1pPr>
            <a:lvl2pPr>
              <a:defRPr sz="1280"/>
            </a:lvl2pPr>
            <a:lvl3pPr>
              <a:defRPr sz="1120"/>
            </a:lvl3pPr>
            <a:lvl4pPr>
              <a:defRPr sz="1120"/>
            </a:lvl4pPr>
            <a:lvl5pPr>
              <a:defRPr sz="1120"/>
            </a:lvl5pPr>
            <a:lvl6pPr>
              <a:defRPr sz="1120"/>
            </a:lvl6pPr>
            <a:lvl7pPr>
              <a:defRPr sz="1120"/>
            </a:lvl7pPr>
            <a:lvl8pPr>
              <a:defRPr sz="1120"/>
            </a:lvl8pPr>
            <a:lvl9pPr>
              <a:defRPr sz="112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B4F0E870-87C3-4FA3-81B1-081880810D60}" type="datetime1">
              <a:rPr lang="ru-RU" smtClean="0"/>
              <a:t>26.06.2023</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31912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0023F8A5-3BEE-4E0F-BC9F-B6C8EC3B0C15}" type="datetime1">
              <a:rPr lang="ru-RU" smtClean="0"/>
              <a:t>26.06.2023</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075412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8F8140-818B-4405-87E1-CCB6959C11C8}" type="datetime1">
              <a:rPr lang="ru-RU" smtClean="0"/>
              <a:t>26.06.2023</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274288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97332" y="487688"/>
            <a:ext cx="3413760" cy="1706877"/>
          </a:xfrm>
        </p:spPr>
        <p:txBody>
          <a:bodyPr anchor="b">
            <a:normAutofit/>
          </a:bodyPr>
          <a:lstStyle>
            <a:lvl1pPr>
              <a:defRPr sz="2559" b="0" baseline="0"/>
            </a:lvl1pPr>
          </a:lstStyle>
          <a:p>
            <a:r>
              <a:rPr lang="ru-RU" smtClean="0"/>
              <a:t>Образец заголовка</a:t>
            </a:r>
            <a:endParaRPr lang="en-US" dirty="0"/>
          </a:p>
        </p:txBody>
      </p:sp>
      <p:sp>
        <p:nvSpPr>
          <p:cNvPr id="3" name="Content Placeholder 2"/>
          <p:cNvSpPr>
            <a:spLocks noGrp="1"/>
          </p:cNvSpPr>
          <p:nvPr>
            <p:ph idx="1"/>
          </p:nvPr>
        </p:nvSpPr>
        <p:spPr>
          <a:xfrm>
            <a:off x="4804552" y="731520"/>
            <a:ext cx="6484338" cy="5852160"/>
          </a:xfrm>
        </p:spPr>
        <p:txBody>
          <a:bodyPr/>
          <a:lstStyle>
            <a:lvl1pPr>
              <a:defRPr sz="1600"/>
            </a:lvl1pPr>
            <a:lvl2pPr>
              <a:defRPr sz="1440"/>
            </a:lvl2pPr>
            <a:lvl3pPr>
              <a:defRPr sz="1280"/>
            </a:lvl3pPr>
            <a:lvl4pPr>
              <a:defRPr sz="1120"/>
            </a:lvl4pPr>
            <a:lvl5pPr>
              <a:defRPr sz="1120"/>
            </a:lvl5pPr>
            <a:lvl6pPr>
              <a:defRPr sz="1120"/>
            </a:lvl6pPr>
            <a:lvl7pPr>
              <a:defRPr sz="1120"/>
            </a:lvl7pPr>
            <a:lvl8pPr>
              <a:defRPr sz="1120"/>
            </a:lvl8pPr>
            <a:lvl9pPr>
              <a:defRPr sz="112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97332" y="2239722"/>
            <a:ext cx="3413760" cy="4064001"/>
          </a:xfrm>
        </p:spPr>
        <p:txBody>
          <a:bodyPr>
            <a:normAutofit/>
          </a:bodyPr>
          <a:lstStyle>
            <a:lvl1pPr marL="0" indent="0">
              <a:lnSpc>
                <a:spcPct val="114000"/>
              </a:lnSpc>
              <a:spcBef>
                <a:spcPts val="640"/>
              </a:spcBef>
              <a:buNone/>
              <a:defRPr sz="1039"/>
            </a:lvl1pPr>
            <a:lvl2pPr marL="365748" indent="0">
              <a:buNone/>
              <a:defRPr sz="959"/>
            </a:lvl2pPr>
            <a:lvl3pPr marL="731496" indent="0">
              <a:buNone/>
              <a:defRPr sz="801"/>
            </a:lvl3pPr>
            <a:lvl4pPr marL="1097242" indent="0">
              <a:buNone/>
              <a:defRPr sz="719"/>
            </a:lvl4pPr>
            <a:lvl5pPr marL="1462990" indent="0">
              <a:buNone/>
              <a:defRPr sz="719"/>
            </a:lvl5pPr>
            <a:lvl6pPr marL="1828738" indent="0">
              <a:buNone/>
              <a:defRPr sz="719"/>
            </a:lvl6pPr>
            <a:lvl7pPr marL="2194486" indent="0">
              <a:buNone/>
              <a:defRPr sz="719"/>
            </a:lvl7pPr>
            <a:lvl8pPr marL="2560233" indent="0">
              <a:buNone/>
              <a:defRPr sz="719"/>
            </a:lvl8pPr>
            <a:lvl9pPr marL="2925981" indent="0">
              <a:buNone/>
              <a:defRPr sz="719"/>
            </a:lvl9pPr>
          </a:lstStyle>
          <a:p>
            <a:pPr lvl="0"/>
            <a:r>
              <a:rPr lang="ru-RU" smtClean="0"/>
              <a:t>Образец текста</a:t>
            </a:r>
          </a:p>
        </p:txBody>
      </p:sp>
      <p:sp>
        <p:nvSpPr>
          <p:cNvPr id="5" name="Date Placeholder 4"/>
          <p:cNvSpPr>
            <a:spLocks noGrp="1"/>
          </p:cNvSpPr>
          <p:nvPr>
            <p:ph type="dt" sz="half" idx="10"/>
          </p:nvPr>
        </p:nvSpPr>
        <p:spPr/>
        <p:txBody>
          <a:bodyPr/>
          <a:lstStyle/>
          <a:p>
            <a:fld id="{E7D033F8-4B6D-4C49-9441-67F2A64AB387}" type="datetime1">
              <a:rPr lang="ru-RU" smtClean="0"/>
              <a:t>26.06.2023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4268818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2" y="5445760"/>
            <a:ext cx="12045695" cy="186944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75361" y="5608320"/>
            <a:ext cx="10647680" cy="975360"/>
          </a:xfrm>
        </p:spPr>
        <p:txBody>
          <a:bodyPr anchor="b">
            <a:normAutofit/>
          </a:bodyPr>
          <a:lstStyle>
            <a:lvl1pPr>
              <a:defRPr sz="2240" b="0">
                <a:solidFill>
                  <a:schemeClr val="bg1"/>
                </a:solidFill>
              </a:defRPr>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2" y="8"/>
            <a:ext cx="12045695" cy="5470851"/>
          </a:xfrm>
          <a:solidFill>
            <a:schemeClr val="accent1"/>
          </a:solidFill>
        </p:spPr>
        <p:txBody>
          <a:bodyPr anchor="t"/>
          <a:lstStyle>
            <a:lvl1pPr marL="0" indent="0">
              <a:buNone/>
              <a:defRPr sz="2559">
                <a:solidFill>
                  <a:schemeClr val="bg1"/>
                </a:solidFill>
              </a:defRPr>
            </a:lvl1pPr>
            <a:lvl2pPr marL="365748" indent="0">
              <a:buNone/>
              <a:defRPr sz="2240"/>
            </a:lvl2pPr>
            <a:lvl3pPr marL="731496" indent="0">
              <a:buNone/>
              <a:defRPr sz="1920"/>
            </a:lvl3pPr>
            <a:lvl4pPr marL="1097242" indent="0">
              <a:buNone/>
              <a:defRPr sz="1600"/>
            </a:lvl4pPr>
            <a:lvl5pPr marL="1462990" indent="0">
              <a:buNone/>
              <a:defRPr sz="1600"/>
            </a:lvl5pPr>
            <a:lvl6pPr marL="1828738" indent="0">
              <a:buNone/>
              <a:defRPr sz="1600"/>
            </a:lvl6pPr>
            <a:lvl7pPr marL="2194486" indent="0">
              <a:buNone/>
              <a:defRPr sz="1600"/>
            </a:lvl7pPr>
            <a:lvl8pPr marL="2560233" indent="0">
              <a:buNone/>
              <a:defRPr sz="1600"/>
            </a:lvl8pPr>
            <a:lvl9pPr marL="2925981"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975361" y="6515837"/>
            <a:ext cx="10647680" cy="636811"/>
          </a:xfrm>
        </p:spPr>
        <p:txBody>
          <a:bodyPr>
            <a:normAutofit/>
          </a:bodyPr>
          <a:lstStyle>
            <a:lvl1pPr marL="0" indent="0">
              <a:lnSpc>
                <a:spcPct val="100000"/>
              </a:lnSpc>
              <a:spcBef>
                <a:spcPts val="640"/>
              </a:spcBef>
              <a:buNone/>
              <a:defRPr sz="1039">
                <a:solidFill>
                  <a:schemeClr val="bg1">
                    <a:lumMod val="85000"/>
                  </a:schemeClr>
                </a:solidFill>
              </a:defRPr>
            </a:lvl1pPr>
            <a:lvl2pPr marL="365748" indent="0">
              <a:buNone/>
              <a:defRPr sz="959"/>
            </a:lvl2pPr>
            <a:lvl3pPr marL="731496" indent="0">
              <a:buNone/>
              <a:defRPr sz="801"/>
            </a:lvl3pPr>
            <a:lvl4pPr marL="1097242" indent="0">
              <a:buNone/>
              <a:defRPr sz="719"/>
            </a:lvl4pPr>
            <a:lvl5pPr marL="1462990" indent="0">
              <a:buNone/>
              <a:defRPr sz="719"/>
            </a:lvl5pPr>
            <a:lvl6pPr marL="1828738" indent="0">
              <a:buNone/>
              <a:defRPr sz="719"/>
            </a:lvl6pPr>
            <a:lvl7pPr marL="2194486" indent="0">
              <a:buNone/>
              <a:defRPr sz="719"/>
            </a:lvl7pPr>
            <a:lvl8pPr marL="2560233" indent="0">
              <a:buNone/>
              <a:defRPr sz="719"/>
            </a:lvl8pPr>
            <a:lvl9pPr marL="2925981" indent="0">
              <a:buNone/>
              <a:defRPr sz="719"/>
            </a:lvl9pPr>
          </a:lstStyle>
          <a:p>
            <a:pPr lvl="0"/>
            <a:r>
              <a:rPr lang="ru-RU" smtClean="0"/>
              <a:t>Образец текста</a:t>
            </a:r>
          </a:p>
        </p:txBody>
      </p:sp>
      <p:sp>
        <p:nvSpPr>
          <p:cNvPr id="5" name="Date Placeholder 4"/>
          <p:cNvSpPr>
            <a:spLocks noGrp="1"/>
          </p:cNvSpPr>
          <p:nvPr>
            <p:ph type="dt" sz="half" idx="10"/>
          </p:nvPr>
        </p:nvSpPr>
        <p:spPr/>
        <p:txBody>
          <a:bodyPr/>
          <a:lstStyle/>
          <a:p>
            <a:fld id="{175ABA81-7ECD-4147-AB5C-7C68924B0CC5}" type="datetime1">
              <a:rPr lang="ru-RU" smtClean="0"/>
              <a:t>26.06.2023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73614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2045696" y="0"/>
            <a:ext cx="975360" cy="73152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45997" y="390144"/>
            <a:ext cx="10338816" cy="1413934"/>
          </a:xfrm>
          <a:prstGeom prst="rect">
            <a:avLst/>
          </a:prstGeom>
        </p:spPr>
        <p:txBody>
          <a:bodyPr vert="horz" lIns="91440" tIns="45720" rIns="91440" bIns="45720" rtlCol="0" anchor="b">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345997" y="1950725"/>
            <a:ext cx="9168384" cy="4641426"/>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rot="16200000">
            <a:off x="11517385" y="1065110"/>
            <a:ext cx="2031999" cy="389466"/>
          </a:xfrm>
          <a:prstGeom prst="rect">
            <a:avLst/>
          </a:prstGeom>
        </p:spPr>
        <p:txBody>
          <a:bodyPr vert="horz" lIns="91440" tIns="45720" rIns="91440" bIns="45720" rtlCol="0" anchor="ctr"/>
          <a:lstStyle>
            <a:lvl1pPr algn="r">
              <a:defRPr sz="841" b="0">
                <a:solidFill>
                  <a:schemeClr val="tx2">
                    <a:lumMod val="20000"/>
                    <a:lumOff val="80000"/>
                  </a:schemeClr>
                </a:solidFill>
              </a:defRPr>
            </a:lvl1pPr>
          </a:lstStyle>
          <a:p>
            <a:fld id="{3E3426B0-51CC-43B3-83B5-07F4BFF476FA}" type="datetime1">
              <a:rPr lang="ru-RU" smtClean="0"/>
              <a:t>26.06.2023</a:t>
            </a:fld>
            <a:endParaRPr lang="ru-RU"/>
          </a:p>
        </p:txBody>
      </p:sp>
      <p:sp>
        <p:nvSpPr>
          <p:cNvPr id="5" name="Footer Placeholder 4"/>
          <p:cNvSpPr>
            <a:spLocks noGrp="1"/>
          </p:cNvSpPr>
          <p:nvPr>
            <p:ph type="ftr" sz="quarter" idx="3"/>
          </p:nvPr>
        </p:nvSpPr>
        <p:spPr>
          <a:xfrm rot="16200000">
            <a:off x="10623296" y="4316310"/>
            <a:ext cx="3820160" cy="389466"/>
          </a:xfrm>
          <a:prstGeom prst="rect">
            <a:avLst/>
          </a:prstGeom>
        </p:spPr>
        <p:txBody>
          <a:bodyPr vert="horz" lIns="91440" tIns="45720" rIns="91440" bIns="45720" rtlCol="0" anchor="ctr"/>
          <a:lstStyle>
            <a:lvl1pPr algn="l">
              <a:defRPr sz="841">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2045696" y="6583688"/>
            <a:ext cx="975360" cy="633307"/>
          </a:xfrm>
          <a:prstGeom prst="rect">
            <a:avLst/>
          </a:prstGeom>
        </p:spPr>
        <p:txBody>
          <a:bodyPr vert="horz" lIns="45720" tIns="45720" rIns="45720" bIns="45720" rtlCol="0" anchor="ctr">
            <a:normAutofit/>
          </a:bodyPr>
          <a:lstStyle>
            <a:lvl1pPr algn="ctr">
              <a:defRPr sz="2880">
                <a:solidFill>
                  <a:schemeClr val="tx2">
                    <a:lumMod val="60000"/>
                    <a:lumOff val="40000"/>
                  </a:schemeClr>
                </a:solidFill>
              </a:defRPr>
            </a:lvl1pPr>
          </a:lstStyle>
          <a:p>
            <a:fld id="{9F05448C-47A6-407F-9FDF-0EF96B96A918}" type="slidenum">
              <a:rPr lang="ru-RU" smtClean="0"/>
              <a:t>‹#›</a:t>
            </a:fld>
            <a:endParaRPr lang="ru-RU"/>
          </a:p>
        </p:txBody>
      </p:sp>
    </p:spTree>
    <p:extLst>
      <p:ext uri="{BB962C8B-B14F-4D97-AF65-F5344CB8AC3E}">
        <p14:creationId xmlns:p14="http://schemas.microsoft.com/office/powerpoint/2010/main" val="4001133058"/>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Lst>
  <p:hf hdr="0" ftr="0" dt="0"/>
  <p:txStyles>
    <p:titleStyle>
      <a:lvl1pPr algn="l" defTabSz="731496" rtl="0" eaLnBrk="1" latinLnBrk="0" hangingPunct="1">
        <a:lnSpc>
          <a:spcPct val="90000"/>
        </a:lnSpc>
        <a:spcBef>
          <a:spcPct val="0"/>
        </a:spcBef>
        <a:buNone/>
        <a:defRPr sz="3520" kern="1200" spc="-40" baseline="0">
          <a:solidFill>
            <a:schemeClr val="tx1"/>
          </a:solidFill>
          <a:latin typeface="+mj-lt"/>
          <a:ea typeface="+mj-ea"/>
          <a:cs typeface="+mj-cs"/>
        </a:defRPr>
      </a:lvl1pPr>
    </p:titleStyle>
    <p:bodyStyle>
      <a:lvl1pPr marL="146300" indent="-146300" algn="l" defTabSz="731496" rtl="0" eaLnBrk="1" latinLnBrk="0" hangingPunct="1">
        <a:lnSpc>
          <a:spcPct val="95000"/>
        </a:lnSpc>
        <a:spcBef>
          <a:spcPts val="1120"/>
        </a:spcBef>
        <a:spcAft>
          <a:spcPts val="161"/>
        </a:spcAft>
        <a:buClr>
          <a:schemeClr val="accent1"/>
        </a:buClr>
        <a:buSzPct val="80000"/>
        <a:buFont typeface="Arial" pitchFamily="34" charset="0"/>
        <a:buChar char="•"/>
        <a:defRPr sz="1440" kern="1200" spc="9" baseline="0">
          <a:solidFill>
            <a:schemeClr val="tx1"/>
          </a:solidFill>
          <a:latin typeface="+mn-lt"/>
          <a:ea typeface="+mn-ea"/>
          <a:cs typeface="+mn-cs"/>
        </a:defRPr>
      </a:lvl1pPr>
      <a:lvl2pPr marL="365748" indent="-146300" algn="l" defTabSz="731496" rtl="0" eaLnBrk="1" latinLnBrk="0" hangingPunct="1">
        <a:lnSpc>
          <a:spcPct val="90000"/>
        </a:lnSpc>
        <a:spcBef>
          <a:spcPts val="240"/>
        </a:spcBef>
        <a:spcAft>
          <a:spcPts val="240"/>
        </a:spcAft>
        <a:buClr>
          <a:schemeClr val="accent1"/>
        </a:buClr>
        <a:buFont typeface="Wingdings 2" pitchFamily="18" charset="2"/>
        <a:buChar char=""/>
        <a:defRPr sz="1280" kern="1200">
          <a:solidFill>
            <a:schemeClr val="tx1">
              <a:lumMod val="85000"/>
              <a:lumOff val="15000"/>
            </a:schemeClr>
          </a:solidFill>
          <a:latin typeface="+mn-lt"/>
          <a:ea typeface="+mn-ea"/>
          <a:cs typeface="+mn-cs"/>
        </a:defRPr>
      </a:lvl2pPr>
      <a:lvl3pPr marL="585196" indent="-146300"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3pPr>
      <a:lvl4pPr marL="804644" indent="-146300"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4pPr>
      <a:lvl5pPr marL="1024094" indent="-146300"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5pPr>
      <a:lvl6pPr marL="1279957" indent="-182874"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6pPr>
      <a:lvl7pPr marL="1519948" indent="-182874"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7pPr>
      <a:lvl8pPr marL="1759941" indent="-182874"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8pPr>
      <a:lvl9pPr marL="1999932" indent="-182874" algn="l" defTabSz="731496" rtl="0" eaLnBrk="1" latinLnBrk="0" hangingPunct="1">
        <a:lnSpc>
          <a:spcPct val="90000"/>
        </a:lnSpc>
        <a:spcBef>
          <a:spcPts val="240"/>
        </a:spcBef>
        <a:spcAft>
          <a:spcPts val="240"/>
        </a:spcAft>
        <a:buClr>
          <a:schemeClr val="accent1"/>
        </a:buClr>
        <a:buFont typeface="Wingdings 2" pitchFamily="18" charset="2"/>
        <a:buChar char=""/>
        <a:defRPr sz="1120" kern="1200">
          <a:solidFill>
            <a:schemeClr val="tx1">
              <a:lumMod val="85000"/>
              <a:lumOff val="15000"/>
            </a:schemeClr>
          </a:solidFill>
          <a:latin typeface="+mn-lt"/>
          <a:ea typeface="+mn-ea"/>
          <a:cs typeface="+mn-cs"/>
        </a:defRPr>
      </a:lvl9pPr>
    </p:bodyStyle>
    <p:otherStyle>
      <a:defPPr>
        <a:defRPr lang="en-US"/>
      </a:defPPr>
      <a:lvl1pPr marL="0" algn="l" defTabSz="731496" rtl="0" eaLnBrk="1" latinLnBrk="0" hangingPunct="1">
        <a:defRPr sz="1440" kern="1200">
          <a:solidFill>
            <a:schemeClr val="tx1"/>
          </a:solidFill>
          <a:latin typeface="+mn-lt"/>
          <a:ea typeface="+mn-ea"/>
          <a:cs typeface="+mn-cs"/>
        </a:defRPr>
      </a:lvl1pPr>
      <a:lvl2pPr marL="365748" algn="l" defTabSz="731496" rtl="0" eaLnBrk="1" latinLnBrk="0" hangingPunct="1">
        <a:defRPr sz="1440" kern="1200">
          <a:solidFill>
            <a:schemeClr val="tx1"/>
          </a:solidFill>
          <a:latin typeface="+mn-lt"/>
          <a:ea typeface="+mn-ea"/>
          <a:cs typeface="+mn-cs"/>
        </a:defRPr>
      </a:lvl2pPr>
      <a:lvl3pPr marL="731496" algn="l" defTabSz="731496" rtl="0" eaLnBrk="1" latinLnBrk="0" hangingPunct="1">
        <a:defRPr sz="1440" kern="1200">
          <a:solidFill>
            <a:schemeClr val="tx1"/>
          </a:solidFill>
          <a:latin typeface="+mn-lt"/>
          <a:ea typeface="+mn-ea"/>
          <a:cs typeface="+mn-cs"/>
        </a:defRPr>
      </a:lvl3pPr>
      <a:lvl4pPr marL="1097242" algn="l" defTabSz="731496" rtl="0" eaLnBrk="1" latinLnBrk="0" hangingPunct="1">
        <a:defRPr sz="1440" kern="1200">
          <a:solidFill>
            <a:schemeClr val="tx1"/>
          </a:solidFill>
          <a:latin typeface="+mn-lt"/>
          <a:ea typeface="+mn-ea"/>
          <a:cs typeface="+mn-cs"/>
        </a:defRPr>
      </a:lvl4pPr>
      <a:lvl5pPr marL="1462990" algn="l" defTabSz="731496" rtl="0" eaLnBrk="1" latinLnBrk="0" hangingPunct="1">
        <a:defRPr sz="1440" kern="1200">
          <a:solidFill>
            <a:schemeClr val="tx1"/>
          </a:solidFill>
          <a:latin typeface="+mn-lt"/>
          <a:ea typeface="+mn-ea"/>
          <a:cs typeface="+mn-cs"/>
        </a:defRPr>
      </a:lvl5pPr>
      <a:lvl6pPr marL="1828738" algn="l" defTabSz="731496" rtl="0" eaLnBrk="1" latinLnBrk="0" hangingPunct="1">
        <a:defRPr sz="1440" kern="1200">
          <a:solidFill>
            <a:schemeClr val="tx1"/>
          </a:solidFill>
          <a:latin typeface="+mn-lt"/>
          <a:ea typeface="+mn-ea"/>
          <a:cs typeface="+mn-cs"/>
        </a:defRPr>
      </a:lvl6pPr>
      <a:lvl7pPr marL="2194486" algn="l" defTabSz="731496" rtl="0" eaLnBrk="1" latinLnBrk="0" hangingPunct="1">
        <a:defRPr sz="1440" kern="1200">
          <a:solidFill>
            <a:schemeClr val="tx1"/>
          </a:solidFill>
          <a:latin typeface="+mn-lt"/>
          <a:ea typeface="+mn-ea"/>
          <a:cs typeface="+mn-cs"/>
        </a:defRPr>
      </a:lvl7pPr>
      <a:lvl8pPr marL="2560233" algn="l" defTabSz="731496" rtl="0" eaLnBrk="1" latinLnBrk="0" hangingPunct="1">
        <a:defRPr sz="1440" kern="1200">
          <a:solidFill>
            <a:schemeClr val="tx1"/>
          </a:solidFill>
          <a:latin typeface="+mn-lt"/>
          <a:ea typeface="+mn-ea"/>
          <a:cs typeface="+mn-cs"/>
        </a:defRPr>
      </a:lvl8pPr>
      <a:lvl9pPr marL="2925981" algn="l" defTabSz="731496" rtl="0" eaLnBrk="1" latinLnBrk="0" hangingPunct="1">
        <a:defRPr sz="14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memorisecodead/BeastExample/blob/main/Examples/RESTAPI/SimpleRESTAPI.hpp"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memorisecodead/BeastExample/blob/main/Examples/HTTPRequests/HTTPExample.hpp"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memorisecodead/BeastExample/blob/main/Examples/HTTPRequests/HTTPExample.hpp"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memorisecodead/BeastExample/tree/main/Examples/HTTPServer"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memorisecodead/BeastExample/blob/main/Examples/Benchmark/main.cpp"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memorisecodead/BeastExample/blob/main/Examples/ASIO/ASIOExample.hpp"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memorisecodead/BeastExample/blob/main/Examples/HTTPServer/Listener.hpp"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github.com/memorisecodead/BeastExample/blob/main/Examples/HTTPServer/Session.hpp"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hyperlink" Target="https://github.com/f1nal3/Juniorgram" TargetMode="External"/><Relationship Id="rId7" Type="http://schemas.openxmlformats.org/officeDocument/2006/relationships/hyperlink" Target="https://github.com/memorisecodead/BeastExampl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1.png"/><Relationship Id="rId5" Type="http://schemas.openxmlformats.org/officeDocument/2006/relationships/hyperlink" Target="https://github.com/boostorg/beast" TargetMode="External"/><Relationship Id="rId10" Type="http://schemas.openxmlformats.org/officeDocument/2006/relationships/image" Target="../media/image23.png"/><Relationship Id="rId4" Type="http://schemas.openxmlformats.org/officeDocument/2006/relationships/image" Target="../media/image20.png"/><Relationship Id="rId9" Type="http://schemas.openxmlformats.org/officeDocument/2006/relationships/hyperlink" Target="https://github.com/memorisecodead"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ru.wikipedia.org/wiki/Asio_(%D0%91%D0%B8%D0%B1%D0%BB%D0%B8%D0%BE%D1%82%D0%B5%D0%BA%D0%B0_C++)" TargetMode="External"/><Relationship Id="rId2" Type="http://schemas.openxmlformats.org/officeDocument/2006/relationships/hyperlink" Target="https://en.wikipedia.org/wiki/OSI_model" TargetMode="Externa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hyperlink" Target="https://en.wikipedia.org/wiki/Protocol_stack"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719544" y="1907001"/>
            <a:ext cx="3093704" cy="830997"/>
          </a:xfrm>
          <a:prstGeom prst="rect">
            <a:avLst/>
          </a:prstGeom>
          <a:effectLst>
            <a:outerShdw blurRad="50800" dist="38100" dir="5400000" algn="t" rotWithShape="0">
              <a:prstClr val="black">
                <a:alpha val="40000"/>
              </a:prstClr>
            </a:outerShdw>
          </a:effectLst>
        </p:spPr>
        <p:txBody>
          <a:bodyPr wrap="square">
            <a:spAutoFit/>
          </a:bodyPr>
          <a:lstStyle/>
          <a:p>
            <a:pPr algn="ctr"/>
            <a:r>
              <a:rPr lang="en-US" sz="4800" dirty="0">
                <a:ln w="0"/>
                <a:effectLst>
                  <a:outerShdw blurRad="38100" dist="19050" dir="2700000" algn="tl" rotWithShape="0">
                    <a:schemeClr val="dk1">
                      <a:alpha val="40000"/>
                    </a:schemeClr>
                  </a:outerShdw>
                </a:effectLst>
                <a:latin typeface="Street Threat" panose="02000500000000000000" pitchFamily="2" charset="0"/>
              </a:rPr>
              <a:t>BOOST::BEAST</a:t>
            </a:r>
            <a:endParaRPr lang="ru-RU" sz="4800" dirty="0">
              <a:ln w="0"/>
              <a:effectLst>
                <a:outerShdw blurRad="38100" dist="19050" dir="2700000" algn="tl" rotWithShape="0">
                  <a:schemeClr val="dk1">
                    <a:alpha val="40000"/>
                  </a:schemeClr>
                </a:outerShdw>
              </a:effectLst>
              <a:latin typeface="Arial Nova Cond Light" panose="020B0306020202020204" pitchFamily="34" charset="0"/>
            </a:endParaRPr>
          </a:p>
        </p:txBody>
      </p:sp>
      <p:sp>
        <p:nvSpPr>
          <p:cNvPr id="6" name="Прямоугольник 5"/>
          <p:cNvSpPr/>
          <p:nvPr/>
        </p:nvSpPr>
        <p:spPr>
          <a:xfrm>
            <a:off x="5501926" y="2719533"/>
            <a:ext cx="1528944" cy="830997"/>
          </a:xfrm>
          <a:prstGeom prst="rect">
            <a:avLst/>
          </a:prstGeom>
          <a:effectLst>
            <a:outerShdw blurRad="50800" dist="38100" dir="5400000" algn="t" rotWithShape="0">
              <a:prstClr val="black">
                <a:alpha val="40000"/>
              </a:prstClr>
            </a:outerShdw>
          </a:effectLst>
        </p:spPr>
        <p:txBody>
          <a:bodyPr wrap="none">
            <a:spAutoFit/>
          </a:bodyPr>
          <a:lstStyle/>
          <a:p>
            <a:pPr algn="ctr"/>
            <a:r>
              <a:rPr lang="en-US" sz="4800" dirty="0">
                <a:ln w="0"/>
                <a:effectLst>
                  <a:outerShdw blurRad="38100" dist="19050" dir="2700000" algn="tl" rotWithShape="0">
                    <a:schemeClr val="dk1">
                      <a:alpha val="40000"/>
                    </a:schemeClr>
                  </a:outerShdw>
                </a:effectLst>
                <a:latin typeface="Street Threat" panose="02000500000000000000" pitchFamily="2" charset="0"/>
              </a:rPr>
              <a:t>REST API</a:t>
            </a:r>
            <a:endParaRPr lang="ru-RU" sz="4800" dirty="0">
              <a:ln w="0"/>
              <a:effectLst>
                <a:outerShdw blurRad="38100" dist="19050" dir="2700000" algn="tl" rotWithShape="0">
                  <a:schemeClr val="dk1">
                    <a:alpha val="40000"/>
                  </a:schemeClr>
                </a:outerShdw>
              </a:effectLst>
              <a:latin typeface="Arial Nova Cond Light" panose="020B0306020202020204" pitchFamily="34" charset="0"/>
            </a:endParaRPr>
          </a:p>
        </p:txBody>
      </p:sp>
      <p:sp>
        <p:nvSpPr>
          <p:cNvPr id="8" name="Прямоугольник 7"/>
          <p:cNvSpPr/>
          <p:nvPr/>
        </p:nvSpPr>
        <p:spPr>
          <a:xfrm>
            <a:off x="5074087" y="3532063"/>
            <a:ext cx="2384627" cy="830997"/>
          </a:xfrm>
          <a:prstGeom prst="rect">
            <a:avLst/>
          </a:prstGeom>
          <a:effectLst>
            <a:outerShdw blurRad="50800" dist="38100" dir="5400000" algn="t" rotWithShape="0">
              <a:prstClr val="black">
                <a:alpha val="40000"/>
              </a:prstClr>
            </a:outerShdw>
          </a:effectLst>
        </p:spPr>
        <p:txBody>
          <a:bodyPr wrap="none">
            <a:spAutoFit/>
          </a:bodyPr>
          <a:lstStyle/>
          <a:p>
            <a:pPr algn="ctr"/>
            <a:r>
              <a:rPr lang="en-US" sz="4800" dirty="0">
                <a:ln w="0"/>
                <a:effectLst>
                  <a:outerShdw blurRad="38100" dist="19050" dir="2700000" algn="tl" rotWithShape="0">
                    <a:schemeClr val="dk1">
                      <a:alpha val="40000"/>
                    </a:schemeClr>
                  </a:outerShdw>
                </a:effectLst>
                <a:latin typeface="Street Threat" panose="02000500000000000000" pitchFamily="2" charset="0"/>
              </a:rPr>
              <a:t>USING IN C</a:t>
            </a:r>
            <a:r>
              <a:rPr lang="ru-RU" sz="4800" dirty="0">
                <a:ln w="0"/>
                <a:effectLst>
                  <a:outerShdw blurRad="38100" dist="19050" dir="2700000" algn="tl" rotWithShape="0">
                    <a:schemeClr val="dk1">
                      <a:alpha val="40000"/>
                    </a:schemeClr>
                  </a:outerShdw>
                </a:effectLst>
                <a:latin typeface="Street Threat" panose="02000500000000000000" pitchFamily="2" charset="0"/>
              </a:rPr>
              <a:t>++</a:t>
            </a:r>
            <a:endParaRPr lang="ru-RU" sz="4800" dirty="0">
              <a:ln w="0"/>
              <a:effectLst>
                <a:outerShdw blurRad="38100" dist="19050" dir="2700000" algn="tl" rotWithShape="0">
                  <a:schemeClr val="dk1">
                    <a:alpha val="40000"/>
                  </a:schemeClr>
                </a:outerShdw>
              </a:effectLst>
              <a:latin typeface="Arial Nova Cond Light" panose="020B0306020202020204" pitchFamily="34" charset="0"/>
            </a:endParaRPr>
          </a:p>
        </p:txBody>
      </p:sp>
      <p:pic>
        <p:nvPicPr>
          <p:cNvPr id="9" name="Рисунок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91088" y="1404388"/>
            <a:ext cx="5923528" cy="5923528"/>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347405185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10</a:t>
            </a:fld>
            <a:endParaRPr lang="ru-RU"/>
          </a:p>
        </p:txBody>
      </p:sp>
      <p:sp>
        <p:nvSpPr>
          <p:cNvPr id="6" name="Прямоугольник 5"/>
          <p:cNvSpPr/>
          <p:nvPr/>
        </p:nvSpPr>
        <p:spPr>
          <a:xfrm>
            <a:off x="703055" y="405947"/>
            <a:ext cx="1398140"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REST API</a:t>
            </a:r>
          </a:p>
        </p:txBody>
      </p:sp>
      <p:sp>
        <p:nvSpPr>
          <p:cNvPr id="8" name="Прямоугольник 7"/>
          <p:cNvSpPr/>
          <p:nvPr/>
        </p:nvSpPr>
        <p:spPr>
          <a:xfrm>
            <a:off x="703055" y="1315275"/>
            <a:ext cx="9303820" cy="369332"/>
          </a:xfrm>
          <a:prstGeom prst="rect">
            <a:avLst/>
          </a:prstGeom>
        </p:spPr>
        <p:txBody>
          <a:bodyPr wrap="square">
            <a:spAutoFit/>
          </a:bodyPr>
          <a:lstStyle/>
          <a:p>
            <a:r>
              <a:rPr lang="ru-RU" sz="1800" dirty="0" err="1" smtClean="0">
                <a:solidFill>
                  <a:schemeClr val="bg1"/>
                </a:solidFill>
                <a:latin typeface="Cascadia Code" panose="020B0609020000020004" pitchFamily="49" charset="0"/>
                <a:cs typeface="Cascadia Code" panose="020B0609020000020004" pitchFamily="49" charset="0"/>
              </a:rPr>
              <a:t>Here's</a:t>
            </a:r>
            <a:r>
              <a:rPr lang="ru-RU" sz="1800" dirty="0" smtClean="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an</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example</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of</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using</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Boost.Beast</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to</a:t>
            </a:r>
            <a:r>
              <a:rPr lang="ru-RU" sz="1800" dirty="0">
                <a:solidFill>
                  <a:schemeClr val="bg1"/>
                </a:solidFill>
                <a:latin typeface="Cascadia Code" panose="020B0609020000020004" pitchFamily="49" charset="0"/>
                <a:cs typeface="Cascadia Code" panose="020B0609020000020004" pitchFamily="49" charset="0"/>
              </a:rPr>
              <a:t> </a:t>
            </a:r>
            <a:r>
              <a:rPr lang="ru-RU" sz="1800" dirty="0" err="1">
                <a:solidFill>
                  <a:schemeClr val="bg1"/>
                </a:solidFill>
                <a:latin typeface="Cascadia Code" panose="020B0609020000020004" pitchFamily="49" charset="0"/>
                <a:cs typeface="Cascadia Code" panose="020B0609020000020004" pitchFamily="49" charset="0"/>
              </a:rPr>
              <a:t>create</a:t>
            </a:r>
            <a:r>
              <a:rPr lang="ru-RU" sz="1800" dirty="0">
                <a:solidFill>
                  <a:schemeClr val="bg1"/>
                </a:solidFill>
                <a:latin typeface="Cascadia Code" panose="020B0609020000020004" pitchFamily="49" charset="0"/>
                <a:cs typeface="Cascadia Code" panose="020B0609020000020004" pitchFamily="49" charset="0"/>
              </a:rPr>
              <a:t> a </a:t>
            </a:r>
            <a:r>
              <a:rPr lang="ru-RU" sz="1800" dirty="0" err="1">
                <a:solidFill>
                  <a:schemeClr val="bg1"/>
                </a:solidFill>
                <a:latin typeface="Cascadia Code" panose="020B0609020000020004" pitchFamily="49" charset="0"/>
                <a:cs typeface="Cascadia Code" panose="020B0609020000020004" pitchFamily="49" charset="0"/>
              </a:rPr>
              <a:t>simple</a:t>
            </a:r>
            <a:r>
              <a:rPr lang="ru-RU" sz="1800" dirty="0">
                <a:solidFill>
                  <a:schemeClr val="bg1"/>
                </a:solidFill>
                <a:latin typeface="Cascadia Code" panose="020B0609020000020004" pitchFamily="49" charset="0"/>
                <a:cs typeface="Cascadia Code" panose="020B0609020000020004" pitchFamily="49" charset="0"/>
              </a:rPr>
              <a:t> REST API:</a:t>
            </a:r>
          </a:p>
        </p:txBody>
      </p:sp>
      <p:sp>
        <p:nvSpPr>
          <p:cNvPr id="9" name="Прямоугольник 8"/>
          <p:cNvSpPr/>
          <p:nvPr/>
        </p:nvSpPr>
        <p:spPr>
          <a:xfrm>
            <a:off x="559261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https://github.com/memorisecodead/BeastExample/blob/main/Examples/RESTAPI/SimpleRESTAPI.hpp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pic>
        <p:nvPicPr>
          <p:cNvPr id="10" name="Рисунок 9"/>
          <p:cNvPicPr>
            <a:picLocks noChangeAspect="1"/>
          </p:cNvPicPr>
          <p:nvPr/>
        </p:nvPicPr>
        <p:blipFill>
          <a:blip r:embed="rId3"/>
          <a:stretch>
            <a:fillRect/>
          </a:stretch>
        </p:blipFill>
        <p:spPr>
          <a:xfrm>
            <a:off x="703055" y="1917890"/>
            <a:ext cx="5517571" cy="2928983"/>
          </a:xfrm>
          <a:prstGeom prst="rect">
            <a:avLst/>
          </a:prstGeom>
        </p:spPr>
      </p:pic>
      <p:pic>
        <p:nvPicPr>
          <p:cNvPr id="11" name="Рисунок 10"/>
          <p:cNvPicPr>
            <a:picLocks noChangeAspect="1"/>
          </p:cNvPicPr>
          <p:nvPr/>
        </p:nvPicPr>
        <p:blipFill>
          <a:blip r:embed="rId4"/>
          <a:stretch>
            <a:fillRect/>
          </a:stretch>
        </p:blipFill>
        <p:spPr>
          <a:xfrm>
            <a:off x="5022339" y="3851086"/>
            <a:ext cx="6031962" cy="2796523"/>
          </a:xfrm>
          <a:prstGeom prst="rect">
            <a:avLst/>
          </a:prstGeom>
        </p:spPr>
      </p:pic>
      <p:sp>
        <p:nvSpPr>
          <p:cNvPr id="12" name="Прямоугольник 11"/>
          <p:cNvSpPr/>
          <p:nvPr/>
        </p:nvSpPr>
        <p:spPr>
          <a:xfrm>
            <a:off x="1637818" y="5377909"/>
            <a:ext cx="2743059" cy="369332"/>
          </a:xfrm>
          <a:prstGeom prst="rect">
            <a:avLst/>
          </a:prstGeom>
        </p:spPr>
        <p:txBody>
          <a:bodyPr wrap="none">
            <a:spAutoFit/>
          </a:bodyPr>
          <a:lstStyle/>
          <a:p>
            <a:r>
              <a:rPr lang="ru-RU" sz="1800" b="1" dirty="0" err="1">
                <a:solidFill>
                  <a:schemeClr val="bg1"/>
                </a:solidFill>
                <a:latin typeface="Cascadia Code" panose="020B0609020000020004" pitchFamily="49" charset="0"/>
                <a:cs typeface="Cascadia Code" panose="020B0609020000020004" pitchFamily="49" charset="0"/>
              </a:rPr>
              <a:t>Client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role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telnet</a:t>
            </a:r>
            <a:endParaRPr lang="ru-RU" sz="1800" b="1" dirty="0">
              <a:solidFill>
                <a:schemeClr val="bg1"/>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41993414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 name="Прямоугольник 4"/>
          <p:cNvSpPr/>
          <p:nvPr/>
        </p:nvSpPr>
        <p:spPr>
          <a:xfrm>
            <a:off x="386571" y="368225"/>
            <a:ext cx="250100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HTTP PROTOCOLS</a:t>
            </a:r>
          </a:p>
        </p:txBody>
      </p:sp>
      <p:sp>
        <p:nvSpPr>
          <p:cNvPr id="3" name="Прямоугольник 2"/>
          <p:cNvSpPr/>
          <p:nvPr/>
        </p:nvSpPr>
        <p:spPr>
          <a:xfrm>
            <a:off x="386571" y="1008357"/>
            <a:ext cx="10581743" cy="3477875"/>
          </a:xfrm>
          <a:prstGeom prst="rect">
            <a:avLst/>
          </a:prstGeom>
        </p:spPr>
        <p:txBody>
          <a:bodyPr wrap="none">
            <a:spAutoFit/>
          </a:bodyPr>
          <a:lstStyle/>
          <a:p>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r>
              <a:rPr lang="en-US"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HyperText</a:t>
            </a: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Transfer </a:t>
            </a:r>
            <a:r>
              <a:rPr lang="en-US" sz="20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Protocol is</a:t>
            </a:r>
            <a:r>
              <a:rPr lang="ru-RU" sz="20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an</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application</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layer</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protocol</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used</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to</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r>
              <a:rPr lang="ru-RU" sz="2000" b="1" dirty="0" err="1"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transfer</a:t>
            </a:r>
            <a:r>
              <a:rPr lang="ru-RU" sz="20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data</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between</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client</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and</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server</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on</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t>
            </a:r>
            <a:r>
              <a:rPr lang="ru-RU" sz="20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Internet</a:t>
            </a:r>
            <a:r>
              <a:rPr lang="ru-RU"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t>
            </a:r>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There are several versions of the HTTP protocol:</a:t>
            </a:r>
          </a:p>
          <a:p>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HTTP/0.9 </a:t>
            </a:r>
          </a:p>
          <a:p>
            <a:pPr marL="228593" indent="-228593">
              <a:buFont typeface="Arial" panose="020B0604020202020204" pitchFamily="34" charset="0"/>
              <a:buChar char="•"/>
            </a:pP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HTTP/1.0 </a:t>
            </a:r>
          </a:p>
          <a:p>
            <a:pPr marL="228593" indent="-228593">
              <a:buFont typeface="Arial" panose="020B0604020202020204" pitchFamily="34" charset="0"/>
              <a:buChar char="•"/>
            </a:pP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HTTP/1.1 </a:t>
            </a:r>
          </a:p>
          <a:p>
            <a:pPr marL="228593" indent="-228593">
              <a:buFont typeface="Arial" panose="020B0604020202020204" pitchFamily="34" charset="0"/>
              <a:buChar char="•"/>
            </a:pP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HTTP/2 </a:t>
            </a:r>
          </a:p>
          <a:p>
            <a:pPr marL="228593" indent="-228593">
              <a:buFont typeface="Arial" panose="020B0604020202020204" pitchFamily="34" charset="0"/>
              <a:buChar char="•"/>
            </a:pPr>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HTTP/3</a:t>
            </a:r>
          </a:p>
        </p:txBody>
      </p:sp>
      <p:sp>
        <p:nvSpPr>
          <p:cNvPr id="4" name="Прямоугольник 3"/>
          <p:cNvSpPr/>
          <p:nvPr/>
        </p:nvSpPr>
        <p:spPr>
          <a:xfrm>
            <a:off x="4064000" y="3399074"/>
            <a:ext cx="4876800" cy="313932"/>
          </a:xfrm>
          <a:prstGeom prst="rect">
            <a:avLst/>
          </a:prstGeom>
        </p:spPr>
        <p:txBody>
          <a:bodyPr>
            <a:spAutoFit/>
          </a:bodyPr>
          <a:lstStyle/>
          <a:p>
            <a:endParaRPr lang="ru-RU" sz="1440" dirty="0"/>
          </a:p>
        </p:txBody>
      </p:sp>
      <p:sp>
        <p:nvSpPr>
          <p:cNvPr id="6" name="Номер слайда 5"/>
          <p:cNvSpPr>
            <a:spLocks noGrp="1"/>
          </p:cNvSpPr>
          <p:nvPr>
            <p:ph type="sldNum" sz="quarter" idx="12"/>
          </p:nvPr>
        </p:nvSpPr>
        <p:spPr/>
        <p:txBody>
          <a:bodyPr/>
          <a:lstStyle/>
          <a:p>
            <a:fld id="{9F05448C-47A6-407F-9FDF-0EF96B96A918}" type="slidenum">
              <a:rPr lang="ru-RU" smtClean="0"/>
              <a:pPr/>
              <a:t>11</a:t>
            </a:fld>
            <a:endParaRPr lang="ru-RU" dirty="0"/>
          </a:p>
        </p:txBody>
      </p:sp>
      <p:pic>
        <p:nvPicPr>
          <p:cNvPr id="7" name="Рисунок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2705" y="2434974"/>
            <a:ext cx="9592991" cy="5723075"/>
          </a:xfrm>
          <a:prstGeom prst="rect">
            <a:avLst/>
          </a:prstGeom>
        </p:spPr>
      </p:pic>
    </p:spTree>
    <p:extLst>
      <p:ext uri="{BB962C8B-B14F-4D97-AF65-F5344CB8AC3E}">
        <p14:creationId xmlns:p14="http://schemas.microsoft.com/office/powerpoint/2010/main" val="250525795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12</a:t>
            </a:fld>
            <a:endParaRPr lang="ru-RU"/>
          </a:p>
        </p:txBody>
      </p:sp>
      <p:pic>
        <p:nvPicPr>
          <p:cNvPr id="7" name="Рисунок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0980" y="586025"/>
            <a:ext cx="7745068" cy="2609238"/>
          </a:xfrm>
          <a:prstGeom prst="rect">
            <a:avLst/>
          </a:prstGeom>
        </p:spPr>
      </p:pic>
      <p:pic>
        <p:nvPicPr>
          <p:cNvPr id="8" name="Рисунок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3173" y="3791164"/>
            <a:ext cx="7662875" cy="2906232"/>
          </a:xfrm>
          <a:prstGeom prst="rect">
            <a:avLst/>
          </a:prstGeom>
        </p:spPr>
      </p:pic>
      <p:sp>
        <p:nvSpPr>
          <p:cNvPr id="9" name="Прямоугольник 8"/>
          <p:cNvSpPr/>
          <p:nvPr/>
        </p:nvSpPr>
        <p:spPr>
          <a:xfrm>
            <a:off x="643173" y="3195263"/>
            <a:ext cx="1627369" cy="338554"/>
          </a:xfrm>
          <a:prstGeom prst="rect">
            <a:avLst/>
          </a:prstGeom>
        </p:spPr>
        <p:txBody>
          <a:bodyPr wrap="none">
            <a:spAutoFit/>
          </a:bodyPr>
          <a:lstStyle/>
          <a:p>
            <a:r>
              <a:rPr lang="en-US" sz="16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 Request</a:t>
            </a:r>
            <a:endParaRPr lang="en-US" sz="16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sp>
        <p:nvSpPr>
          <p:cNvPr id="10" name="Прямоугольник 9"/>
          <p:cNvSpPr/>
          <p:nvPr/>
        </p:nvSpPr>
        <p:spPr>
          <a:xfrm>
            <a:off x="643173" y="6616189"/>
            <a:ext cx="1747594" cy="338554"/>
          </a:xfrm>
          <a:prstGeom prst="rect">
            <a:avLst/>
          </a:prstGeom>
        </p:spPr>
        <p:txBody>
          <a:bodyPr wrap="none">
            <a:spAutoFit/>
          </a:bodyPr>
          <a:lstStyle/>
          <a:p>
            <a:r>
              <a:rPr lang="en-US" sz="16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 Response</a:t>
            </a:r>
            <a:endParaRPr lang="en-US" sz="16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678353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13</a:t>
            </a:fld>
            <a:endParaRPr lang="ru-RU"/>
          </a:p>
        </p:txBody>
      </p:sp>
      <p:sp>
        <p:nvSpPr>
          <p:cNvPr id="5" name="Прямоугольник 4"/>
          <p:cNvSpPr/>
          <p:nvPr/>
        </p:nvSpPr>
        <p:spPr>
          <a:xfrm>
            <a:off x="386571" y="368225"/>
            <a:ext cx="250100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HTTP PROTOCOLS</a:t>
            </a:r>
          </a:p>
        </p:txBody>
      </p:sp>
      <p:sp>
        <p:nvSpPr>
          <p:cNvPr id="2" name="Прямоугольник 1"/>
          <p:cNvSpPr/>
          <p:nvPr/>
        </p:nvSpPr>
        <p:spPr>
          <a:xfrm>
            <a:off x="386571" y="1137666"/>
            <a:ext cx="8303492" cy="1200329"/>
          </a:xfrm>
          <a:prstGeom prst="rect">
            <a:avLst/>
          </a:prstGeom>
        </p:spPr>
        <p:txBody>
          <a:bodyPr wrap="square">
            <a:spAutoFit/>
          </a:bodyPr>
          <a:lstStyle/>
          <a:p>
            <a:r>
              <a:rPr lang="en-US" sz="1800" dirty="0">
                <a:solidFill>
                  <a:schemeClr val="bg1"/>
                </a:solidFill>
                <a:latin typeface="Cascadia Code" panose="020B0609020000020004" pitchFamily="49" charset="0"/>
                <a:cs typeface="Cascadia Code" panose="020B0609020000020004" pitchFamily="49" charset="0"/>
              </a:rPr>
              <a:t>http::request&lt;http::string_body&gt; </a:t>
            </a:r>
            <a:r>
              <a:rPr lang="en-US" sz="1800" dirty="0" err="1">
                <a:solidFill>
                  <a:schemeClr val="bg1"/>
                </a:solidFill>
                <a:latin typeface="Cascadia Code" panose="020B0609020000020004" pitchFamily="49" charset="0"/>
                <a:cs typeface="Cascadia Code" panose="020B0609020000020004" pitchFamily="49" charset="0"/>
              </a:rPr>
              <a:t>req</a:t>
            </a:r>
            <a:r>
              <a:rPr lang="en-US" sz="1800" dirty="0">
                <a:solidFill>
                  <a:schemeClr val="bg1"/>
                </a:solidFill>
                <a:latin typeface="Cascadia Code" panose="020B0609020000020004" pitchFamily="49" charset="0"/>
                <a:cs typeface="Cascadia Code" panose="020B0609020000020004" pitchFamily="49" charset="0"/>
              </a:rPr>
              <a:t>{verb, target, version</a:t>
            </a:r>
            <a:r>
              <a:rPr lang="en-US" sz="1800" dirty="0" smtClean="0">
                <a:solidFill>
                  <a:schemeClr val="bg1"/>
                </a:solidFill>
                <a:latin typeface="Cascadia Code" panose="020B0609020000020004" pitchFamily="49" charset="0"/>
                <a:cs typeface="Cascadia Code" panose="020B0609020000020004" pitchFamily="49" charset="0"/>
              </a:rPr>
              <a:t>};</a:t>
            </a:r>
            <a:r>
              <a:rPr lang="ru-RU" sz="1800" dirty="0" smtClean="0">
                <a:solidFill>
                  <a:schemeClr val="bg1"/>
                </a:solidFill>
                <a:latin typeface="Cascadia Code" panose="020B0609020000020004" pitchFamily="49" charset="0"/>
                <a:cs typeface="Cascadia Code" panose="020B0609020000020004" pitchFamily="49" charset="0"/>
              </a:rPr>
              <a:t> - </a:t>
            </a:r>
            <a:r>
              <a:rPr lang="ru-RU" sz="1800" b="1" dirty="0" err="1" smtClean="0">
                <a:solidFill>
                  <a:schemeClr val="bg1"/>
                </a:solidFill>
                <a:latin typeface="Cascadia Code" panose="020B0609020000020004" pitchFamily="49" charset="0"/>
                <a:cs typeface="Cascadia Code" panose="020B0609020000020004" pitchFamily="49" charset="0"/>
              </a:rPr>
              <a:t>creating</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a:solidFill>
                  <a:schemeClr val="bg1"/>
                </a:solidFill>
                <a:latin typeface="Cascadia Code" panose="020B0609020000020004" pitchFamily="49" charset="0"/>
                <a:cs typeface="Cascadia Code" panose="020B0609020000020004" pitchFamily="49" charset="0"/>
              </a:rPr>
              <a:t>a </a:t>
            </a:r>
            <a:r>
              <a:rPr lang="ru-RU" sz="1800" b="1" dirty="0" err="1">
                <a:solidFill>
                  <a:schemeClr val="bg1"/>
                </a:solidFill>
                <a:latin typeface="Cascadia Code" panose="020B0609020000020004" pitchFamily="49" charset="0"/>
                <a:cs typeface="Cascadia Code" panose="020B0609020000020004" pitchFamily="49" charset="0"/>
              </a:rPr>
              <a:t>request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with</a:t>
            </a:r>
            <a:r>
              <a:rPr lang="ru-RU" sz="1800" b="1" dirty="0">
                <a:solidFill>
                  <a:schemeClr val="bg1"/>
                </a:solidFill>
                <a:latin typeface="Cascadia Code" panose="020B0609020000020004" pitchFamily="49" charset="0"/>
                <a:cs typeface="Cascadia Code" panose="020B0609020000020004" pitchFamily="49" charset="0"/>
              </a:rPr>
              <a:t> a </a:t>
            </a:r>
            <a:r>
              <a:rPr lang="ru-RU" sz="1800" b="1" dirty="0" err="1">
                <a:solidFill>
                  <a:schemeClr val="bg1"/>
                </a:solidFill>
                <a:latin typeface="Cascadia Code" panose="020B0609020000020004" pitchFamily="49" charset="0"/>
                <a:cs typeface="Cascadia Code" panose="020B0609020000020004" pitchFamily="49" charset="0"/>
              </a:rPr>
              <a:t>specific</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verb</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target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http</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protocol</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version</a:t>
            </a:r>
            <a:endParaRPr lang="ru-RU" sz="1800" b="1" dirty="0">
              <a:solidFill>
                <a:schemeClr val="bg1"/>
              </a:solidFill>
              <a:latin typeface="Cascadia Code" panose="020B0609020000020004" pitchFamily="49" charset="0"/>
              <a:cs typeface="Cascadia Code" panose="020B0609020000020004" pitchFamily="49" charset="0"/>
            </a:endParaRPr>
          </a:p>
          <a:p>
            <a:endParaRPr lang="ru-RU" sz="1800" dirty="0">
              <a:solidFill>
                <a:schemeClr val="bg1"/>
              </a:solidFill>
              <a:latin typeface="Cascadia Code" panose="020B0609020000020004" pitchFamily="49" charset="0"/>
              <a:cs typeface="Cascadia Code" panose="020B0609020000020004" pitchFamily="49" charset="0"/>
            </a:endParaRPr>
          </a:p>
        </p:txBody>
      </p:sp>
      <p:sp>
        <p:nvSpPr>
          <p:cNvPr id="6" name="Прямоугольник 5"/>
          <p:cNvSpPr/>
          <p:nvPr/>
        </p:nvSpPr>
        <p:spPr>
          <a:xfrm>
            <a:off x="452578" y="2188159"/>
            <a:ext cx="10280073" cy="4247317"/>
          </a:xfrm>
          <a:prstGeom prst="rect">
            <a:avLst/>
          </a:prstGeom>
        </p:spPr>
        <p:txBody>
          <a:bodyPr wrap="square">
            <a:spAutoFit/>
          </a:bodyPr>
          <a:lstStyle/>
          <a:p>
            <a:r>
              <a:rPr lang="en-US" sz="1800" dirty="0" err="1" smtClean="0">
                <a:solidFill>
                  <a:schemeClr val="bg1"/>
                </a:solidFill>
                <a:latin typeface="Cascadia Mono" panose="020B0609020000020004" pitchFamily="49" charset="0"/>
              </a:rPr>
              <a:t>req.set</a:t>
            </a:r>
            <a:r>
              <a:rPr lang="en-US" sz="1800" dirty="0" smtClean="0">
                <a:solidFill>
                  <a:schemeClr val="bg1"/>
                </a:solidFill>
                <a:latin typeface="Cascadia Mono" panose="020B0609020000020004" pitchFamily="49" charset="0"/>
              </a:rPr>
              <a:t>() </a:t>
            </a:r>
            <a:r>
              <a:rPr lang="ru-RU" sz="1800" dirty="0" smtClean="0">
                <a:solidFill>
                  <a:schemeClr val="bg1"/>
                </a:solidFill>
                <a:latin typeface="Cascadia Mono" panose="020B0609020000020004" pitchFamily="49" charset="0"/>
              </a:rPr>
              <a:t>- </a:t>
            </a:r>
            <a:r>
              <a:rPr lang="en-US" sz="1800" b="1" dirty="0">
                <a:solidFill>
                  <a:schemeClr val="bg1"/>
                </a:solidFill>
                <a:latin typeface="Cascadia Mono" panose="020B0609020000020004" pitchFamily="49" charset="0"/>
              </a:rPr>
              <a:t>is used to set the HTTP header value. It has three </a:t>
            </a:r>
            <a:r>
              <a:rPr lang="en-US" sz="1800" b="1" dirty="0" smtClean="0">
                <a:solidFill>
                  <a:schemeClr val="bg1"/>
                </a:solidFill>
                <a:latin typeface="Cascadia Mono" panose="020B0609020000020004" pitchFamily="49" charset="0"/>
              </a:rPr>
              <a:t>overloads</a:t>
            </a:r>
            <a:r>
              <a:rPr lang="ru-RU" sz="1800" b="1" dirty="0">
                <a:solidFill>
                  <a:schemeClr val="bg1"/>
                </a:solidFill>
                <a:latin typeface="Cascadia Mono" panose="020B0609020000020004" pitchFamily="49" charset="0"/>
              </a:rPr>
              <a:t>:</a:t>
            </a:r>
            <a:endParaRPr lang="en-US" sz="1800" b="1" dirty="0" smtClean="0">
              <a:solidFill>
                <a:schemeClr val="bg1"/>
              </a:solidFill>
              <a:latin typeface="Cascadia Mono" panose="020B0609020000020004" pitchFamily="49" charset="0"/>
            </a:endParaRPr>
          </a:p>
          <a:p>
            <a:endParaRPr lang="en-US" sz="1800" dirty="0" smtClean="0">
              <a:solidFill>
                <a:schemeClr val="bg1"/>
              </a:solidFill>
              <a:latin typeface="Cascadia Mono" panose="020B0609020000020004" pitchFamily="49" charset="0"/>
            </a:endParaRPr>
          </a:p>
          <a:p>
            <a:pPr marL="285750" indent="-285750">
              <a:buFont typeface="Arial" panose="020B0604020202020204" pitchFamily="34" charset="0"/>
              <a:buChar char="•"/>
            </a:pPr>
            <a:r>
              <a:rPr lang="en-US" sz="1800" dirty="0" err="1" smtClean="0">
                <a:solidFill>
                  <a:schemeClr val="bg1"/>
                </a:solidFill>
                <a:latin typeface="Cascadia Mono" panose="020B0609020000020004" pitchFamily="49" charset="0"/>
              </a:rPr>
              <a:t>req.set</a:t>
            </a:r>
            <a:r>
              <a:rPr lang="en-US" sz="1800" dirty="0" smtClean="0">
                <a:solidFill>
                  <a:schemeClr val="bg1"/>
                </a:solidFill>
                <a:latin typeface="Cascadia Mono" panose="020B0609020000020004" pitchFamily="49" charset="0"/>
              </a:rPr>
              <a:t>(http</a:t>
            </a:r>
            <a:r>
              <a:rPr lang="en-US" sz="1800" dirty="0">
                <a:solidFill>
                  <a:schemeClr val="bg1"/>
                </a:solidFill>
                <a:latin typeface="Cascadia Mono" panose="020B0609020000020004" pitchFamily="49" charset="0"/>
              </a:rPr>
              <a:t>::field::host, _host</a:t>
            </a:r>
            <a:r>
              <a:rPr lang="en-US" sz="1800" dirty="0" smtClean="0">
                <a:solidFill>
                  <a:schemeClr val="bg1"/>
                </a:solidFill>
                <a:latin typeface="Cascadia Mono" panose="020B0609020000020004" pitchFamily="49" charset="0"/>
              </a:rPr>
              <a:t>); </a:t>
            </a:r>
            <a:r>
              <a:rPr lang="en-US" sz="1800" dirty="0">
                <a:solidFill>
                  <a:schemeClr val="bg1"/>
                </a:solidFill>
                <a:latin typeface="Cascadia Mono" panose="020B0609020000020004" pitchFamily="49" charset="0"/>
              </a:rPr>
              <a:t>- </a:t>
            </a:r>
            <a:r>
              <a:rPr lang="en-US" sz="1800" b="1" dirty="0">
                <a:solidFill>
                  <a:schemeClr val="bg1"/>
                </a:solidFill>
                <a:latin typeface="Cascadia Mono" panose="020B0609020000020004" pitchFamily="49" charset="0"/>
              </a:rPr>
              <a:t>The </a:t>
            </a:r>
            <a:r>
              <a:rPr lang="en-US" sz="1800" b="1" dirty="0" smtClean="0">
                <a:solidFill>
                  <a:schemeClr val="bg1"/>
                </a:solidFill>
                <a:latin typeface="Cascadia Mono" panose="020B0609020000020004" pitchFamily="49" charset="0"/>
              </a:rPr>
              <a:t>first overload </a:t>
            </a:r>
            <a:r>
              <a:rPr lang="en-US" sz="1800" b="1" dirty="0">
                <a:solidFill>
                  <a:schemeClr val="bg1"/>
                </a:solidFill>
                <a:latin typeface="Cascadia Mono" panose="020B0609020000020004" pitchFamily="49" charset="0"/>
              </a:rPr>
              <a:t>takes the header name as </a:t>
            </a:r>
            <a:r>
              <a:rPr lang="en-US" sz="1800" b="1" dirty="0" err="1">
                <a:solidFill>
                  <a:schemeClr val="bg1"/>
                </a:solidFill>
                <a:latin typeface="Cascadia Mono" panose="020B0609020000020004" pitchFamily="49" charset="0"/>
              </a:rPr>
              <a:t>string_view</a:t>
            </a:r>
            <a:r>
              <a:rPr lang="en-US" sz="1800" b="1" dirty="0">
                <a:solidFill>
                  <a:schemeClr val="bg1"/>
                </a:solidFill>
                <a:latin typeface="Cascadia Mono" panose="020B0609020000020004" pitchFamily="49" charset="0"/>
              </a:rPr>
              <a:t> and the header value as </a:t>
            </a:r>
            <a:r>
              <a:rPr lang="en-US" sz="1800" b="1" dirty="0" err="1">
                <a:solidFill>
                  <a:schemeClr val="bg1"/>
                </a:solidFill>
                <a:latin typeface="Cascadia Mono" panose="020B0609020000020004" pitchFamily="49" charset="0"/>
              </a:rPr>
              <a:t>string_view</a:t>
            </a:r>
            <a:r>
              <a:rPr lang="en-US" sz="1800" b="1" dirty="0">
                <a:solidFill>
                  <a:schemeClr val="bg1"/>
                </a:solidFill>
                <a:latin typeface="Cascadia Mono" panose="020B0609020000020004" pitchFamily="49" charset="0"/>
              </a:rPr>
              <a:t>. This method replaces any existing header value with the new value specified in value</a:t>
            </a:r>
            <a:r>
              <a:rPr lang="en-US" sz="1800" b="1" dirty="0" smtClean="0">
                <a:solidFill>
                  <a:schemeClr val="bg1"/>
                </a:solidFill>
                <a:latin typeface="Cascadia Mono" panose="020B0609020000020004" pitchFamily="49" charset="0"/>
              </a:rPr>
              <a:t>.</a:t>
            </a:r>
          </a:p>
          <a:p>
            <a:pPr marL="285750" indent="-285750">
              <a:buFont typeface="Arial" panose="020B0604020202020204" pitchFamily="34" charset="0"/>
              <a:buChar char="•"/>
            </a:pPr>
            <a:endParaRPr lang="en-US" sz="1800" dirty="0">
              <a:solidFill>
                <a:schemeClr val="bg1"/>
              </a:solidFill>
              <a:latin typeface="Cascadia Mono" panose="020B0609020000020004" pitchFamily="49" charset="0"/>
            </a:endParaRPr>
          </a:p>
          <a:p>
            <a:pPr marL="285750" indent="-285750">
              <a:buFont typeface="Arial" panose="020B0604020202020204" pitchFamily="34" charset="0"/>
              <a:buChar char="•"/>
            </a:pPr>
            <a:r>
              <a:rPr lang="en-US" sz="1800" dirty="0" err="1">
                <a:solidFill>
                  <a:schemeClr val="bg1"/>
                </a:solidFill>
                <a:latin typeface="Cascadia Mono" panose="020B0609020000020004" pitchFamily="49" charset="0"/>
              </a:rPr>
              <a:t>req.set</a:t>
            </a:r>
            <a:r>
              <a:rPr lang="en-US" sz="1800" dirty="0">
                <a:solidFill>
                  <a:schemeClr val="bg1"/>
                </a:solidFill>
                <a:latin typeface="Cascadia Mono" panose="020B0609020000020004" pitchFamily="49" charset="0"/>
              </a:rPr>
              <a:t>(http::field::user_agent, BOOST_BEAST_VERSION_STRING</a:t>
            </a:r>
            <a:r>
              <a:rPr lang="en-US" sz="1800" dirty="0" smtClean="0">
                <a:solidFill>
                  <a:schemeClr val="bg1"/>
                </a:solidFill>
                <a:latin typeface="Cascadia Mono" panose="020B0609020000020004" pitchFamily="49" charset="0"/>
              </a:rPr>
              <a:t>); </a:t>
            </a:r>
            <a:r>
              <a:rPr lang="en-US" sz="1800" dirty="0">
                <a:solidFill>
                  <a:schemeClr val="bg1"/>
                </a:solidFill>
                <a:latin typeface="Cascadia Mono" panose="020B0609020000020004" pitchFamily="49" charset="0"/>
              </a:rPr>
              <a:t>- </a:t>
            </a:r>
            <a:r>
              <a:rPr lang="en-US" sz="1800" b="1" dirty="0">
                <a:solidFill>
                  <a:schemeClr val="bg1"/>
                </a:solidFill>
                <a:latin typeface="Cascadia Mono" panose="020B0609020000020004" pitchFamily="49" charset="0"/>
              </a:rPr>
              <a:t>The </a:t>
            </a:r>
            <a:r>
              <a:rPr lang="en-US" sz="1800" b="1" dirty="0" smtClean="0">
                <a:solidFill>
                  <a:schemeClr val="bg1"/>
                </a:solidFill>
                <a:latin typeface="Cascadia Mono" panose="020B0609020000020004" pitchFamily="49" charset="0"/>
              </a:rPr>
              <a:t>second overload </a:t>
            </a:r>
            <a:r>
              <a:rPr lang="en-US" sz="1800" b="1" dirty="0">
                <a:solidFill>
                  <a:schemeClr val="bg1"/>
                </a:solidFill>
                <a:latin typeface="Cascadia Mono" panose="020B0609020000020004" pitchFamily="49" charset="0"/>
              </a:rPr>
              <a:t>takes a field object, which represents an HTTP header. This method replaces any existing header value with the new value specified in the field object</a:t>
            </a:r>
            <a:r>
              <a:rPr lang="en-US" sz="1800" b="1" dirty="0" smtClean="0">
                <a:solidFill>
                  <a:schemeClr val="bg1"/>
                </a:solidFill>
                <a:latin typeface="Cascadia Mono" panose="020B0609020000020004" pitchFamily="49" charset="0"/>
              </a:rPr>
              <a:t>.</a:t>
            </a:r>
          </a:p>
          <a:p>
            <a:pPr marL="285750" indent="-285750">
              <a:buFont typeface="Arial" panose="020B0604020202020204" pitchFamily="34" charset="0"/>
              <a:buChar char="•"/>
            </a:pPr>
            <a:endParaRPr lang="en-US" sz="1800" dirty="0">
              <a:solidFill>
                <a:schemeClr val="bg1"/>
              </a:solidFill>
              <a:latin typeface="Cascadia Mono" panose="020B0609020000020004" pitchFamily="49" charset="0"/>
            </a:endParaRPr>
          </a:p>
          <a:p>
            <a:pPr marL="285750" indent="-285750">
              <a:buFont typeface="Arial" panose="020B0604020202020204" pitchFamily="34" charset="0"/>
              <a:buChar char="•"/>
            </a:pPr>
            <a:r>
              <a:rPr lang="en-US" sz="1800" dirty="0" err="1">
                <a:solidFill>
                  <a:schemeClr val="bg1"/>
                </a:solidFill>
                <a:latin typeface="Cascadia Mono" panose="020B0609020000020004" pitchFamily="49" charset="0"/>
              </a:rPr>
              <a:t>req.set</a:t>
            </a:r>
            <a:r>
              <a:rPr lang="en-US" sz="1800" dirty="0">
                <a:solidFill>
                  <a:schemeClr val="bg1"/>
                </a:solidFill>
                <a:latin typeface="Cascadia Mono" panose="020B0609020000020004" pitchFamily="49" charset="0"/>
              </a:rPr>
              <a:t>(http::field::content_type, "application/x-www-form-</a:t>
            </a:r>
            <a:r>
              <a:rPr lang="en-US" sz="1800" dirty="0" err="1">
                <a:solidFill>
                  <a:schemeClr val="bg1"/>
                </a:solidFill>
                <a:latin typeface="Cascadia Mono" panose="020B0609020000020004" pitchFamily="49" charset="0"/>
              </a:rPr>
              <a:t>urlencoded</a:t>
            </a:r>
            <a:r>
              <a:rPr lang="en-US" sz="1800" dirty="0" smtClean="0">
                <a:solidFill>
                  <a:schemeClr val="bg1"/>
                </a:solidFill>
                <a:latin typeface="Cascadia Mono" panose="020B0609020000020004" pitchFamily="49" charset="0"/>
              </a:rPr>
              <a:t>"</a:t>
            </a:r>
            <a:r>
              <a:rPr lang="en-US" sz="1800" dirty="0">
                <a:solidFill>
                  <a:schemeClr val="bg1"/>
                </a:solidFill>
                <a:latin typeface="Cascadia Mono" panose="020B0609020000020004" pitchFamily="49" charset="0"/>
              </a:rPr>
              <a:t>); </a:t>
            </a:r>
            <a:r>
              <a:rPr lang="en-US" sz="1800" b="1" dirty="0">
                <a:solidFill>
                  <a:schemeClr val="bg1"/>
                </a:solidFill>
                <a:latin typeface="Cascadia Mono" panose="020B0609020000020004" pitchFamily="49" charset="0"/>
              </a:rPr>
              <a:t>- The </a:t>
            </a:r>
            <a:r>
              <a:rPr lang="en-US" sz="1800" b="1" dirty="0" smtClean="0">
                <a:solidFill>
                  <a:schemeClr val="bg1"/>
                </a:solidFill>
                <a:latin typeface="Cascadia Mono" panose="020B0609020000020004" pitchFamily="49" charset="0"/>
              </a:rPr>
              <a:t>third overload </a:t>
            </a:r>
            <a:r>
              <a:rPr lang="en-US" sz="1800" b="1" dirty="0">
                <a:solidFill>
                  <a:schemeClr val="bg1"/>
                </a:solidFill>
                <a:latin typeface="Cascadia Mono" panose="020B0609020000020004" pitchFamily="49" charset="0"/>
              </a:rPr>
              <a:t>takes a field object, which represents the HTTP header, and the header value specified as </a:t>
            </a:r>
            <a:r>
              <a:rPr lang="en-US" sz="1800" b="1" dirty="0" err="1">
                <a:solidFill>
                  <a:schemeClr val="bg1"/>
                </a:solidFill>
                <a:latin typeface="Cascadia Mono" panose="020B0609020000020004" pitchFamily="49" charset="0"/>
              </a:rPr>
              <a:t>string_view</a:t>
            </a:r>
            <a:r>
              <a:rPr lang="en-US" sz="1800" b="1" dirty="0">
                <a:solidFill>
                  <a:schemeClr val="bg1"/>
                </a:solidFill>
                <a:latin typeface="Cascadia Mono" panose="020B0609020000020004" pitchFamily="49" charset="0"/>
              </a:rPr>
              <a:t>. This method replaces any existing header value with the new value specified in value. </a:t>
            </a:r>
            <a:endParaRPr lang="ru-RU" sz="1800" b="1" dirty="0">
              <a:solidFill>
                <a:schemeClr val="bg1"/>
              </a:solidFill>
            </a:endParaRPr>
          </a:p>
        </p:txBody>
      </p:sp>
      <p:sp>
        <p:nvSpPr>
          <p:cNvPr id="10" name="Прямоугольник 9"/>
          <p:cNvSpPr/>
          <p:nvPr/>
        </p:nvSpPr>
        <p:spPr>
          <a:xfrm>
            <a:off x="5592615" y="6986163"/>
            <a:ext cx="6502400" cy="230832"/>
          </a:xfrm>
          <a:prstGeom prst="rect">
            <a:avLst/>
          </a:prstGeom>
        </p:spPr>
        <p:txBody>
          <a:bodyPr>
            <a:spAutoFit/>
          </a:bodyPr>
          <a:lstStyle/>
          <a:p>
            <a:r>
              <a:rPr lang="ru-RU" sz="900" dirty="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https://github.com/memorisecodead/BeastExample/blob/main/Examples/HTTPRequests/HTTPExample.hpp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4974339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14</a:t>
            </a:fld>
            <a:endParaRPr lang="ru-RU"/>
          </a:p>
        </p:txBody>
      </p:sp>
      <p:sp>
        <p:nvSpPr>
          <p:cNvPr id="5" name="Прямоугольник 4"/>
          <p:cNvSpPr/>
          <p:nvPr/>
        </p:nvSpPr>
        <p:spPr>
          <a:xfrm>
            <a:off x="386571" y="368225"/>
            <a:ext cx="250100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HTTP PROTOCOLS</a:t>
            </a:r>
          </a:p>
        </p:txBody>
      </p:sp>
      <p:sp>
        <p:nvSpPr>
          <p:cNvPr id="6" name="Прямоугольник 5"/>
          <p:cNvSpPr/>
          <p:nvPr/>
        </p:nvSpPr>
        <p:spPr>
          <a:xfrm>
            <a:off x="386571" y="1184069"/>
            <a:ext cx="10834255" cy="923330"/>
          </a:xfrm>
          <a:prstGeom prst="rect">
            <a:avLst/>
          </a:prstGeom>
        </p:spPr>
        <p:txBody>
          <a:bodyPr wrap="square">
            <a:spAutoFit/>
          </a:bodyPr>
          <a:lstStyle/>
          <a:p>
            <a:r>
              <a:rPr lang="ru-RU" sz="1800" b="1" dirty="0">
                <a:solidFill>
                  <a:schemeClr val="bg1"/>
                </a:solidFill>
                <a:latin typeface="Cascadia Code" panose="020B0609020000020004" pitchFamily="49" charset="0"/>
                <a:cs typeface="Cascadia Code" panose="020B0609020000020004" pitchFamily="49" charset="0"/>
              </a:rPr>
              <a:t>http::response </a:t>
            </a:r>
            <a:r>
              <a:rPr lang="ru-RU" sz="1800" b="1" dirty="0" err="1">
                <a:solidFill>
                  <a:schemeClr val="bg1"/>
                </a:solidFill>
                <a:latin typeface="Cascadia Code" panose="020B0609020000020004" pitchFamily="49" charset="0"/>
                <a:cs typeface="Cascadia Code" panose="020B0609020000020004" pitchFamily="49" charset="0"/>
              </a:rPr>
              <a:t>is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a:t>
            </a:r>
            <a:r>
              <a:rPr lang="ru-RU" sz="1800" b="1" dirty="0">
                <a:solidFill>
                  <a:schemeClr val="bg1"/>
                </a:solidFill>
                <a:latin typeface="Cascadia Code" panose="020B0609020000020004" pitchFamily="49" charset="0"/>
                <a:cs typeface="Cascadia Code" panose="020B0609020000020004" pitchFamily="49" charset="0"/>
              </a:rPr>
              <a:t> HTTP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class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that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is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used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to</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send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content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to</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the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client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It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can</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be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parameterized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with</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different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body</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types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such</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as</a:t>
            </a:r>
            <a:r>
              <a:rPr lang="ru-RU" sz="1800" b="1" dirty="0">
                <a:solidFill>
                  <a:schemeClr val="bg1"/>
                </a:solidFill>
                <a:latin typeface="Cascadia Code" panose="020B0609020000020004" pitchFamily="49" charset="0"/>
                <a:cs typeface="Cascadia Code" panose="020B0609020000020004" pitchFamily="49" charset="0"/>
              </a:rPr>
              <a:t> http::string_body, http::file_body, http::buffer_body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others</a:t>
            </a:r>
            <a:r>
              <a:rPr lang="ru-RU" sz="1800" b="1" dirty="0">
                <a:solidFill>
                  <a:schemeClr val="bg1"/>
                </a:solidFill>
                <a:latin typeface="Cascadia Code" panose="020B0609020000020004" pitchFamily="49" charset="0"/>
                <a:cs typeface="Cascadia Code" panose="020B0609020000020004" pitchFamily="49" charset="0"/>
              </a:rPr>
              <a:t>.</a:t>
            </a:r>
          </a:p>
        </p:txBody>
      </p:sp>
      <p:sp>
        <p:nvSpPr>
          <p:cNvPr id="7" name="Прямоугольник 6"/>
          <p:cNvSpPr/>
          <p:nvPr/>
        </p:nvSpPr>
        <p:spPr>
          <a:xfrm>
            <a:off x="386571" y="2205313"/>
            <a:ext cx="10834256" cy="1200329"/>
          </a:xfrm>
          <a:prstGeom prst="rect">
            <a:avLst/>
          </a:prstGeom>
        </p:spPr>
        <p:txBody>
          <a:bodyPr wrap="square">
            <a:spAutoFit/>
          </a:bodyPr>
          <a:lstStyle/>
          <a:p>
            <a:r>
              <a:rPr lang="ru-RU" sz="1800" b="1" dirty="0">
                <a:solidFill>
                  <a:schemeClr val="bg1"/>
                </a:solidFill>
                <a:latin typeface="Cascadia Code" panose="020B0609020000020004" pitchFamily="49" charset="0"/>
                <a:cs typeface="Cascadia Code" panose="020B0609020000020004" pitchFamily="49" charset="0"/>
              </a:rPr>
              <a:t>The http::response </a:t>
            </a:r>
            <a:r>
              <a:rPr lang="ru-RU" sz="1800" b="1" dirty="0" err="1">
                <a:solidFill>
                  <a:schemeClr val="bg1"/>
                </a:solidFill>
                <a:latin typeface="Cascadia Code" panose="020B0609020000020004" pitchFamily="49" charset="0"/>
                <a:cs typeface="Cascadia Code" panose="020B0609020000020004" pitchFamily="49" charset="0"/>
              </a:rPr>
              <a:t>class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has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many</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methods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to</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set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properties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such</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as</a:t>
            </a:r>
            <a:r>
              <a:rPr lang="ru-RU" sz="1800" b="1" dirty="0">
                <a:solidFill>
                  <a:schemeClr val="bg1"/>
                </a:solidFill>
                <a:latin typeface="Cascadia Code" panose="020B0609020000020004" pitchFamily="49" charset="0"/>
                <a:cs typeface="Cascadia Code" panose="020B0609020000020004" pitchFamily="49" charset="0"/>
              </a:rPr>
              <a:t> HTTP </a:t>
            </a:r>
            <a:r>
              <a:rPr lang="ru-RU" sz="1800" b="1" dirty="0" err="1">
                <a:solidFill>
                  <a:schemeClr val="bg1"/>
                </a:solidFill>
                <a:latin typeface="Cascadia Code" panose="020B0609020000020004" pitchFamily="49" charset="0"/>
                <a:cs typeface="Cascadia Code" panose="020B0609020000020004" pitchFamily="49" charset="0"/>
              </a:rPr>
              <a:t>version</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status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headers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body</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others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For</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example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to</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set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response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status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Content-Type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header</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you</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can</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use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the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following</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code</a:t>
            </a:r>
            <a:r>
              <a:rPr lang="ru-RU" sz="1800" b="1" dirty="0">
                <a:solidFill>
                  <a:schemeClr val="bg1"/>
                </a:solidFill>
                <a:latin typeface="Cascadia Code" panose="020B0609020000020004" pitchFamily="49" charset="0"/>
                <a:cs typeface="Cascadia Code" panose="020B0609020000020004" pitchFamily="49" charset="0"/>
              </a:rPr>
              <a:t>:</a:t>
            </a:r>
          </a:p>
        </p:txBody>
      </p:sp>
      <p:sp>
        <p:nvSpPr>
          <p:cNvPr id="8" name="Прямоугольник 7"/>
          <p:cNvSpPr/>
          <p:nvPr/>
        </p:nvSpPr>
        <p:spPr>
          <a:xfrm>
            <a:off x="5592615" y="6986163"/>
            <a:ext cx="6502400" cy="230832"/>
          </a:xfrm>
          <a:prstGeom prst="rect">
            <a:avLst/>
          </a:prstGeom>
        </p:spPr>
        <p:txBody>
          <a:bodyPr>
            <a:spAutoFit/>
          </a:bodyPr>
          <a:lstStyle/>
          <a:p>
            <a:r>
              <a:rPr lang="ru-RU" sz="900" dirty="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https://github.com/memorisecodead/BeastExample/blob/main/Examples/HTTPRequests/HTTPExample.hpp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
        <p:nvSpPr>
          <p:cNvPr id="9" name="Прямоугольник 8"/>
          <p:cNvSpPr/>
          <p:nvPr/>
        </p:nvSpPr>
        <p:spPr>
          <a:xfrm>
            <a:off x="1103901" y="3808117"/>
            <a:ext cx="10742202" cy="1631216"/>
          </a:xfrm>
          <a:prstGeom prst="rect">
            <a:avLst/>
          </a:prstGeom>
        </p:spPr>
        <p:txBody>
          <a:bodyPr wrap="square">
            <a:spAutoFit/>
          </a:bodyPr>
          <a:lstStyle/>
          <a:p>
            <a:r>
              <a:rPr lang="ru-RU" sz="2000" dirty="0">
                <a:solidFill>
                  <a:schemeClr val="bg1"/>
                </a:solidFill>
                <a:latin typeface="Cascadia Code" panose="020B0609020000020004" pitchFamily="49" charset="0"/>
                <a:cs typeface="Cascadia Code" panose="020B0609020000020004" pitchFamily="49" charset="0"/>
              </a:rPr>
              <a:t>http::response&lt;http::string_body&gt; </a:t>
            </a:r>
            <a:r>
              <a:rPr lang="ru-RU" sz="2000" dirty="0" err="1">
                <a:solidFill>
                  <a:schemeClr val="bg1"/>
                </a:solidFill>
                <a:latin typeface="Cascadia Code" panose="020B0609020000020004" pitchFamily="49" charset="0"/>
                <a:cs typeface="Cascadia Code" panose="020B0609020000020004" pitchFamily="49" charset="0"/>
              </a:rPr>
              <a:t>res</a:t>
            </a:r>
            <a:r>
              <a:rPr lang="ru-RU" sz="2000" dirty="0">
                <a:solidFill>
                  <a:schemeClr val="bg1"/>
                </a:solidFill>
                <a:latin typeface="Cascadia Code" panose="020B0609020000020004" pitchFamily="49" charset="0"/>
                <a:cs typeface="Cascadia Code" panose="020B0609020000020004" pitchFamily="49" charset="0"/>
              </a:rPr>
              <a:t>;</a:t>
            </a:r>
          </a:p>
          <a:p>
            <a:r>
              <a:rPr lang="ru-RU" sz="2000" dirty="0" err="1">
                <a:solidFill>
                  <a:schemeClr val="bg1"/>
                </a:solidFill>
                <a:latin typeface="Cascadia Code" panose="020B0609020000020004" pitchFamily="49" charset="0"/>
                <a:cs typeface="Cascadia Code" panose="020B0609020000020004" pitchFamily="49" charset="0"/>
              </a:rPr>
              <a:t>res.version</a:t>
            </a:r>
            <a:r>
              <a:rPr lang="ru-RU" sz="2000" dirty="0">
                <a:solidFill>
                  <a:schemeClr val="bg1"/>
                </a:solidFill>
                <a:latin typeface="Cascadia Code" panose="020B0609020000020004" pitchFamily="49" charset="0"/>
                <a:cs typeface="Cascadia Code" panose="020B0609020000020004" pitchFamily="49" charset="0"/>
              </a:rPr>
              <a:t>(</a:t>
            </a:r>
            <a:r>
              <a:rPr lang="ru-RU" sz="2000" dirty="0" err="1">
                <a:solidFill>
                  <a:schemeClr val="bg1"/>
                </a:solidFill>
                <a:latin typeface="Cascadia Code" panose="020B0609020000020004" pitchFamily="49" charset="0"/>
                <a:cs typeface="Cascadia Code" panose="020B0609020000020004" pitchFamily="49" charset="0"/>
              </a:rPr>
              <a:t>version</a:t>
            </a:r>
            <a:r>
              <a:rPr lang="ru-RU" sz="2000" dirty="0">
                <a:solidFill>
                  <a:schemeClr val="bg1"/>
                </a:solidFill>
                <a:latin typeface="Cascadia Code" panose="020B0609020000020004" pitchFamily="49" charset="0"/>
                <a:cs typeface="Cascadia Code" panose="020B0609020000020004" pitchFamily="49" charset="0"/>
              </a:rPr>
              <a:t>);</a:t>
            </a:r>
          </a:p>
          <a:p>
            <a:r>
              <a:rPr lang="ru-RU" sz="2000" dirty="0" err="1">
                <a:solidFill>
                  <a:schemeClr val="bg1"/>
                </a:solidFill>
                <a:latin typeface="Cascadia Code" panose="020B0609020000020004" pitchFamily="49" charset="0"/>
                <a:cs typeface="Cascadia Code" panose="020B0609020000020004" pitchFamily="49" charset="0"/>
              </a:rPr>
              <a:t>res.result</a:t>
            </a:r>
            <a:r>
              <a:rPr lang="ru-RU" sz="2000" dirty="0">
                <a:solidFill>
                  <a:schemeClr val="bg1"/>
                </a:solidFill>
                <a:latin typeface="Cascadia Code" panose="020B0609020000020004" pitchFamily="49" charset="0"/>
                <a:cs typeface="Cascadia Code" panose="020B0609020000020004" pitchFamily="49" charset="0"/>
              </a:rPr>
              <a:t>(</a:t>
            </a:r>
            <a:r>
              <a:rPr lang="ru-RU" sz="2000" dirty="0" err="1">
                <a:solidFill>
                  <a:schemeClr val="bg1"/>
                </a:solidFill>
                <a:latin typeface="Cascadia Code" panose="020B0609020000020004" pitchFamily="49" charset="0"/>
                <a:cs typeface="Cascadia Code" panose="020B0609020000020004" pitchFamily="49" charset="0"/>
              </a:rPr>
              <a:t>status</a:t>
            </a:r>
            <a:r>
              <a:rPr lang="ru-RU" sz="2000" dirty="0">
                <a:solidFill>
                  <a:schemeClr val="bg1"/>
                </a:solidFill>
                <a:latin typeface="Cascadia Code" panose="020B0609020000020004" pitchFamily="49" charset="0"/>
                <a:cs typeface="Cascadia Code" panose="020B0609020000020004" pitchFamily="49" charset="0"/>
              </a:rPr>
              <a:t>);</a:t>
            </a:r>
          </a:p>
          <a:p>
            <a:r>
              <a:rPr lang="ru-RU" sz="2000" dirty="0" err="1">
                <a:solidFill>
                  <a:schemeClr val="bg1"/>
                </a:solidFill>
                <a:latin typeface="Cascadia Code" panose="020B0609020000020004" pitchFamily="49" charset="0"/>
                <a:cs typeface="Cascadia Code" panose="020B0609020000020004" pitchFamily="49" charset="0"/>
              </a:rPr>
              <a:t>res.set</a:t>
            </a:r>
            <a:r>
              <a:rPr lang="ru-RU" sz="2000" dirty="0">
                <a:solidFill>
                  <a:schemeClr val="bg1"/>
                </a:solidFill>
                <a:latin typeface="Cascadia Code" panose="020B0609020000020004" pitchFamily="49" charset="0"/>
                <a:cs typeface="Cascadia Code" panose="020B0609020000020004" pitchFamily="49" charset="0"/>
              </a:rPr>
              <a:t>(http::field::server, BOOST_BEAST_VERSION_STRING);</a:t>
            </a:r>
          </a:p>
          <a:p>
            <a:r>
              <a:rPr lang="ru-RU" sz="2000" dirty="0" err="1">
                <a:solidFill>
                  <a:schemeClr val="bg1"/>
                </a:solidFill>
                <a:latin typeface="Cascadia Code" panose="020B0609020000020004" pitchFamily="49" charset="0"/>
                <a:cs typeface="Cascadia Code" panose="020B0609020000020004" pitchFamily="49" charset="0"/>
              </a:rPr>
              <a:t>res.set</a:t>
            </a:r>
            <a:r>
              <a:rPr lang="ru-RU" sz="2000" dirty="0">
                <a:solidFill>
                  <a:schemeClr val="bg1"/>
                </a:solidFill>
                <a:latin typeface="Cascadia Code" panose="020B0609020000020004" pitchFamily="49" charset="0"/>
                <a:cs typeface="Cascadia Code" panose="020B0609020000020004" pitchFamily="49" charset="0"/>
              </a:rPr>
              <a:t>(http::field::content_type, "</a:t>
            </a:r>
            <a:r>
              <a:rPr lang="ru-RU" sz="2000" dirty="0" err="1">
                <a:solidFill>
                  <a:schemeClr val="bg1"/>
                </a:solidFill>
                <a:latin typeface="Cascadia Code" panose="020B0609020000020004" pitchFamily="49" charset="0"/>
                <a:cs typeface="Cascadia Code" panose="020B0609020000020004" pitchFamily="49" charset="0"/>
              </a:rPr>
              <a:t>text</a:t>
            </a:r>
            <a:r>
              <a:rPr lang="ru-RU" sz="2000" dirty="0">
                <a:solidFill>
                  <a:schemeClr val="bg1"/>
                </a:solidFill>
                <a:latin typeface="Cascadia Code" panose="020B0609020000020004" pitchFamily="49" charset="0"/>
                <a:cs typeface="Cascadia Code" panose="020B0609020000020004" pitchFamily="49" charset="0"/>
              </a:rPr>
              <a:t>/</a:t>
            </a:r>
            <a:r>
              <a:rPr lang="ru-RU" sz="2000" dirty="0" err="1">
                <a:solidFill>
                  <a:schemeClr val="bg1"/>
                </a:solidFill>
                <a:latin typeface="Cascadia Code" panose="020B0609020000020004" pitchFamily="49" charset="0"/>
                <a:cs typeface="Cascadia Code" panose="020B0609020000020004" pitchFamily="49" charset="0"/>
              </a:rPr>
              <a:t>html</a:t>
            </a:r>
            <a:r>
              <a:rPr lang="ru-RU" sz="2000" dirty="0">
                <a:solidFill>
                  <a:schemeClr val="bg1"/>
                </a:solidFill>
                <a:latin typeface="Cascadia Code" panose="020B0609020000020004" pitchFamily="49" charset="0"/>
                <a:cs typeface="Cascadia Code" panose="020B0609020000020004" pitchFamily="49" charset="0"/>
              </a:rPr>
              <a:t>");</a:t>
            </a:r>
          </a:p>
        </p:txBody>
      </p:sp>
    </p:spTree>
    <p:extLst>
      <p:ext uri="{BB962C8B-B14F-4D97-AF65-F5344CB8AC3E}">
        <p14:creationId xmlns:p14="http://schemas.microsoft.com/office/powerpoint/2010/main" val="3146515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756102" y="409321"/>
            <a:ext cx="101258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a:t>
            </a:r>
          </a:p>
        </p:txBody>
      </p:sp>
      <p:sp>
        <p:nvSpPr>
          <p:cNvPr id="5" name="Прямоугольник 4"/>
          <p:cNvSpPr/>
          <p:nvPr/>
        </p:nvSpPr>
        <p:spPr>
          <a:xfrm>
            <a:off x="762514" y="1548861"/>
            <a:ext cx="4876800" cy="2308324"/>
          </a:xfrm>
          <a:prstGeom prst="rect">
            <a:avLst/>
          </a:prstGeom>
        </p:spPr>
        <p:txBody>
          <a:bodyPr>
            <a:spAutoFit/>
          </a:bodyPr>
          <a:lstStyle/>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Ease of </a:t>
            </a:r>
            <a:r>
              <a:rPr lang="en-US" sz="24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use</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High performance</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Multithreading support</a:t>
            </a: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Multi-protocol support</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Cross-platform</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Extensibility</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pic>
        <p:nvPicPr>
          <p:cNvPr id="11" name="Рисунок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4110" y="0"/>
            <a:ext cx="7195278" cy="7315200"/>
          </a:xfrm>
          <a:prstGeom prst="rect">
            <a:avLst/>
          </a:prstGeom>
        </p:spPr>
      </p:pic>
      <p:sp>
        <p:nvSpPr>
          <p:cNvPr id="3" name="Номер слайда 2"/>
          <p:cNvSpPr>
            <a:spLocks noGrp="1"/>
          </p:cNvSpPr>
          <p:nvPr>
            <p:ph type="sldNum" sz="quarter" idx="12"/>
          </p:nvPr>
        </p:nvSpPr>
        <p:spPr/>
        <p:txBody>
          <a:bodyPr/>
          <a:lstStyle/>
          <a:p>
            <a:fld id="{9F05448C-47A6-407F-9FDF-0EF96B96A918}" type="slidenum">
              <a:rPr lang="ru-RU" smtClean="0"/>
              <a:pPr/>
              <a:t>15</a:t>
            </a:fld>
            <a:endParaRPr lang="ru-RU" dirty="0"/>
          </a:p>
        </p:txBody>
      </p:sp>
      <p:sp>
        <p:nvSpPr>
          <p:cNvPr id="2" name="Прямоугольник 1"/>
          <p:cNvSpPr/>
          <p:nvPr/>
        </p:nvSpPr>
        <p:spPr>
          <a:xfrm>
            <a:off x="762514" y="4037764"/>
            <a:ext cx="6502400" cy="2308324"/>
          </a:xfrm>
          <a:prstGeom prst="rect">
            <a:avLst/>
          </a:prstGeom>
        </p:spPr>
        <p:txBody>
          <a:bodyPr>
            <a:spAutoFit/>
          </a:bodyPr>
          <a:lstStyle/>
          <a:p>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Beast supports the following versions of the HTTP protocol:</a:t>
            </a:r>
          </a:p>
          <a:p>
            <a:endPar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HTTP/1.0</a:t>
            </a: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HTTP/1.1</a:t>
            </a: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HTTP/2</a:t>
            </a:r>
          </a:p>
        </p:txBody>
      </p:sp>
    </p:spTree>
    <p:extLst>
      <p:ext uri="{BB962C8B-B14F-4D97-AF65-F5344CB8AC3E}">
        <p14:creationId xmlns:p14="http://schemas.microsoft.com/office/powerpoint/2010/main" val="21120793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16</a:t>
            </a:fld>
            <a:endParaRPr lang="ru-RU"/>
          </a:p>
        </p:txBody>
      </p:sp>
      <p:sp>
        <p:nvSpPr>
          <p:cNvPr id="5" name="Прямоугольник 4"/>
          <p:cNvSpPr/>
          <p:nvPr/>
        </p:nvSpPr>
        <p:spPr>
          <a:xfrm>
            <a:off x="756102" y="409321"/>
            <a:ext cx="101258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a:t>
            </a:r>
          </a:p>
        </p:txBody>
      </p:sp>
      <p:sp>
        <p:nvSpPr>
          <p:cNvPr id="6" name="Прямоугольник 5"/>
          <p:cNvSpPr/>
          <p:nvPr/>
        </p:nvSpPr>
        <p:spPr>
          <a:xfrm>
            <a:off x="653783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https://github.com/memorisecodead/BeastExample/tree/main/Examples/HTTPServer</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7523164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2" name="Рисунок 1"/>
          <p:cNvPicPr>
            <a:picLocks noChangeAspect="1"/>
          </p:cNvPicPr>
          <p:nvPr/>
        </p:nvPicPr>
        <p:blipFill rotWithShape="1">
          <a:blip r:embed="rId2"/>
          <a:srcRect r="38884"/>
          <a:stretch/>
        </p:blipFill>
        <p:spPr>
          <a:xfrm>
            <a:off x="386232" y="4566312"/>
            <a:ext cx="5711497" cy="2429214"/>
          </a:xfrm>
          <a:prstGeom prst="rect">
            <a:avLst/>
          </a:prstGeom>
        </p:spPr>
      </p:pic>
      <p:sp>
        <p:nvSpPr>
          <p:cNvPr id="4" name="Номер слайда 3"/>
          <p:cNvSpPr>
            <a:spLocks noGrp="1"/>
          </p:cNvSpPr>
          <p:nvPr>
            <p:ph type="sldNum" sz="quarter" idx="12"/>
          </p:nvPr>
        </p:nvSpPr>
        <p:spPr/>
        <p:txBody>
          <a:bodyPr/>
          <a:lstStyle/>
          <a:p>
            <a:fld id="{9F05448C-47A6-407F-9FDF-0EF96B96A918}" type="slidenum">
              <a:rPr lang="ru-RU" smtClean="0"/>
              <a:t>17</a:t>
            </a:fld>
            <a:endParaRPr lang="ru-RU"/>
          </a:p>
        </p:txBody>
      </p:sp>
      <p:sp>
        <p:nvSpPr>
          <p:cNvPr id="5" name="Прямоугольник 4"/>
          <p:cNvSpPr/>
          <p:nvPr/>
        </p:nvSpPr>
        <p:spPr>
          <a:xfrm>
            <a:off x="386232" y="327128"/>
            <a:ext cx="5977085" cy="769441"/>
          </a:xfrm>
          <a:prstGeom prst="rect">
            <a:avLst/>
          </a:prstGeom>
          <a:effectLst>
            <a:outerShdw blurRad="50800" dist="38100" algn="l" rotWithShape="0">
              <a:prstClr val="black">
                <a:alpha val="40000"/>
              </a:prstClr>
            </a:outerShdw>
          </a:effectLst>
        </p:spPr>
        <p:txBody>
          <a:bodyPr wrap="none">
            <a:spAutoFit/>
          </a:bodyPr>
          <a:lstStyle/>
          <a:p>
            <a:r>
              <a:rPr lang="en-US" sz="44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 </a:t>
            </a:r>
            <a:r>
              <a:rPr lang="ru-RU" sz="44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BENCHMARK </a:t>
            </a:r>
            <a:r>
              <a:rPr lang="ru-RU"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AGAINST OTHER </a:t>
            </a:r>
            <a:r>
              <a:rPr lang="ru-RU"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LIBS</a:t>
            </a:r>
          </a:p>
        </p:txBody>
      </p:sp>
      <p:sp>
        <p:nvSpPr>
          <p:cNvPr id="6" name="Прямоугольник 5"/>
          <p:cNvSpPr/>
          <p:nvPr/>
        </p:nvSpPr>
        <p:spPr>
          <a:xfrm>
            <a:off x="559261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3"/>
              </a:rPr>
              <a:t>https://github.com/memorisecodead/BeastExample/blob/main/Examples/Benchmark/main.cpp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
        <p:nvSpPr>
          <p:cNvPr id="3" name="Прямоугольник 2"/>
          <p:cNvSpPr/>
          <p:nvPr/>
        </p:nvSpPr>
        <p:spPr>
          <a:xfrm>
            <a:off x="3112117" y="3808799"/>
            <a:ext cx="6502400" cy="646331"/>
          </a:xfrm>
          <a:prstGeom prst="rect">
            <a:avLst/>
          </a:prstGeom>
        </p:spPr>
        <p:txBody>
          <a:bodyPr>
            <a:spAutoFit/>
          </a:bodyPr>
          <a:lstStyle/>
          <a:p>
            <a:r>
              <a:rPr lang="ru-RU" sz="1800" b="1" dirty="0" err="1">
                <a:solidFill>
                  <a:schemeClr val="bg1"/>
                </a:solidFill>
                <a:latin typeface="Cascadia Code" panose="020B0609020000020004" pitchFamily="49" charset="0"/>
                <a:cs typeface="Cascadia Code" panose="020B0609020000020004" pitchFamily="49" charset="0"/>
              </a:rPr>
              <a:t>Below</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are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benchmark</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results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comparing</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Beast</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Poco</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Libcurl</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libraries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for</a:t>
            </a:r>
            <a:r>
              <a:rPr lang="ru-RU" sz="1800" b="1" dirty="0">
                <a:solidFill>
                  <a:schemeClr val="bg1"/>
                </a:solidFill>
                <a:latin typeface="Cascadia Code" panose="020B0609020000020004" pitchFamily="49" charset="0"/>
                <a:cs typeface="Cascadia Code" panose="020B0609020000020004" pitchFamily="49" charset="0"/>
              </a:rPr>
              <a:t> HTTP </a:t>
            </a:r>
            <a:r>
              <a:rPr lang="ru-RU" sz="1800" b="1" dirty="0" err="1">
                <a:solidFill>
                  <a:schemeClr val="bg1"/>
                </a:solidFill>
                <a:latin typeface="Cascadia Code" panose="020B0609020000020004" pitchFamily="49" charset="0"/>
                <a:cs typeface="Cascadia Code" panose="020B0609020000020004" pitchFamily="49" charset="0"/>
              </a:rPr>
              <a:t>queries</a:t>
            </a:r>
            <a:r>
              <a:rPr lang="ru-RU" sz="1800" b="1" dirty="0">
                <a:solidFill>
                  <a:schemeClr val="bg1"/>
                </a:solidFill>
                <a:latin typeface="Cascadia Code" panose="020B0609020000020004" pitchFamily="49" charset="0"/>
                <a:cs typeface="Cascadia Code" panose="020B0609020000020004" pitchFamily="49" charset="0"/>
              </a:rPr>
              <a:t>:</a:t>
            </a:r>
          </a:p>
        </p:txBody>
      </p:sp>
      <p:sp>
        <p:nvSpPr>
          <p:cNvPr id="7" name="Прямоугольник 6"/>
          <p:cNvSpPr/>
          <p:nvPr/>
        </p:nvSpPr>
        <p:spPr>
          <a:xfrm>
            <a:off x="386232" y="1143397"/>
            <a:ext cx="6502400" cy="1477328"/>
          </a:xfrm>
          <a:prstGeom prst="rect">
            <a:avLst/>
          </a:prstGeom>
        </p:spPr>
        <p:txBody>
          <a:bodyPr>
            <a:spAutoFit/>
          </a:bodyPr>
          <a:lstStyle/>
          <a:p>
            <a:r>
              <a:rPr lang="ru-RU" sz="1800" b="1" dirty="0" err="1" smtClean="0">
                <a:solidFill>
                  <a:schemeClr val="bg1"/>
                </a:solidFill>
                <a:latin typeface="Cascadia Code" panose="020B0609020000020004" pitchFamily="49" charset="0"/>
                <a:cs typeface="Cascadia Code" panose="020B0609020000020004" pitchFamily="49" charset="0"/>
              </a:rPr>
              <a:t>For</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this</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benchmark</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the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following</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test</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code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was</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written</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which</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performs</a:t>
            </a:r>
            <a:r>
              <a:rPr lang="ru-RU" sz="1800" b="1" dirty="0" smtClean="0">
                <a:solidFill>
                  <a:schemeClr val="bg1"/>
                </a:solidFill>
                <a:latin typeface="Cascadia Code" panose="020B0609020000020004" pitchFamily="49" charset="0"/>
                <a:cs typeface="Cascadia Code" panose="020B0609020000020004" pitchFamily="49" charset="0"/>
              </a:rPr>
              <a:t> 1000 HTTP GET </a:t>
            </a:r>
            <a:r>
              <a:rPr lang="ru-RU" sz="1800" b="1" dirty="0" err="1" smtClean="0">
                <a:solidFill>
                  <a:schemeClr val="bg1"/>
                </a:solidFill>
                <a:latin typeface="Cascadia Code" panose="020B0609020000020004" pitchFamily="49" charset="0"/>
                <a:cs typeface="Cascadia Code" panose="020B0609020000020004" pitchFamily="49" charset="0"/>
              </a:rPr>
              <a:t>requests</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to</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Google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and</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measures</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the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average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execution</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time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of</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the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request</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and</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the</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number</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of</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requests</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per</a:t>
            </a:r>
            <a:r>
              <a:rPr lang="ru-RU" sz="1800" b="1" dirty="0" smtClean="0">
                <a:solidFill>
                  <a:schemeClr val="bg1"/>
                </a:solidFill>
                <a:latin typeface="Cascadia Code" panose="020B0609020000020004" pitchFamily="49" charset="0"/>
                <a:cs typeface="Cascadia Code" panose="020B0609020000020004" pitchFamily="49" charset="0"/>
              </a:rPr>
              <a:t> </a:t>
            </a:r>
            <a:r>
              <a:rPr lang="ru-RU" sz="1800" b="1" dirty="0" err="1" smtClean="0">
                <a:solidFill>
                  <a:schemeClr val="bg1"/>
                </a:solidFill>
                <a:latin typeface="Cascadia Code" panose="020B0609020000020004" pitchFamily="49" charset="0"/>
                <a:cs typeface="Cascadia Code" panose="020B0609020000020004" pitchFamily="49" charset="0"/>
              </a:rPr>
              <a:t>second</a:t>
            </a:r>
            <a:r>
              <a:rPr lang="ru-RU" sz="1800" b="1" dirty="0" smtClean="0">
                <a:solidFill>
                  <a:schemeClr val="bg1"/>
                </a:solidFill>
                <a:latin typeface="Cascadia Code" panose="020B0609020000020004" pitchFamily="49" charset="0"/>
                <a:cs typeface="Cascadia Code" panose="020B0609020000020004" pitchFamily="49" charset="0"/>
              </a:rPr>
              <a:t>:</a:t>
            </a:r>
            <a:endParaRPr lang="ru-RU" sz="1800" b="1" dirty="0">
              <a:solidFill>
                <a:schemeClr val="bg1"/>
              </a:solidFill>
              <a:latin typeface="Cascadia Code" panose="020B0609020000020004" pitchFamily="49" charset="0"/>
              <a:cs typeface="Cascadia Code" panose="020B0609020000020004" pitchFamily="49" charset="0"/>
            </a:endParaRPr>
          </a:p>
        </p:txBody>
      </p:sp>
      <p:sp>
        <p:nvSpPr>
          <p:cNvPr id="10" name="Прямоугольник 9"/>
          <p:cNvSpPr/>
          <p:nvPr/>
        </p:nvSpPr>
        <p:spPr>
          <a:xfrm>
            <a:off x="386232" y="2737026"/>
            <a:ext cx="6502400" cy="1200329"/>
          </a:xfrm>
          <a:prstGeom prst="rect">
            <a:avLst/>
          </a:prstGeom>
        </p:spPr>
        <p:txBody>
          <a:bodyPr>
            <a:spAutoFit/>
          </a:bodyPr>
          <a:lstStyle/>
          <a:p>
            <a:r>
              <a:rPr lang="ru-RU" sz="1800" b="1" dirty="0">
                <a:solidFill>
                  <a:schemeClr val="bg1"/>
                </a:solidFill>
                <a:latin typeface="Cascadia Code" panose="020B0609020000020004" pitchFamily="49" charset="0"/>
                <a:cs typeface="Cascadia Code" panose="020B0609020000020004" pitchFamily="49" charset="0"/>
              </a:rPr>
              <a:t>The </a:t>
            </a:r>
            <a:r>
              <a:rPr lang="ru-RU" sz="1800" b="1" dirty="0" err="1">
                <a:solidFill>
                  <a:schemeClr val="bg1"/>
                </a:solidFill>
                <a:latin typeface="Cascadia Code" panose="020B0609020000020004" pitchFamily="49" charset="0"/>
                <a:cs typeface="Cascadia Code" panose="020B0609020000020004" pitchFamily="49" charset="0"/>
              </a:rPr>
              <a:t>benchmark</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was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run</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on</a:t>
            </a:r>
            <a:r>
              <a:rPr lang="ru-RU" sz="1800" b="1" dirty="0">
                <a:solidFill>
                  <a:schemeClr val="bg1"/>
                </a:solidFill>
                <a:latin typeface="Cascadia Code" panose="020B0609020000020004" pitchFamily="49" charset="0"/>
                <a:cs typeface="Cascadia Code" panose="020B0609020000020004" pitchFamily="49" charset="0"/>
              </a:rPr>
              <a:t> a </a:t>
            </a:r>
            <a:r>
              <a:rPr lang="ru-RU" sz="1800" b="1" dirty="0" err="1">
                <a:solidFill>
                  <a:schemeClr val="bg1"/>
                </a:solidFill>
                <a:latin typeface="Cascadia Code" panose="020B0609020000020004" pitchFamily="49" charset="0"/>
                <a:cs typeface="Cascadia Code" panose="020B0609020000020004" pitchFamily="49" charset="0"/>
              </a:rPr>
              <a:t>machine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with</a:t>
            </a:r>
            <a:r>
              <a:rPr lang="ru-RU" sz="1800" b="1" dirty="0">
                <a:solidFill>
                  <a:schemeClr val="bg1"/>
                </a:solidFill>
                <a:latin typeface="Cascadia Code" panose="020B0609020000020004" pitchFamily="49" charset="0"/>
                <a:cs typeface="Cascadia Code" panose="020B0609020000020004" pitchFamily="49" charset="0"/>
              </a:rPr>
              <a:t> AMD </a:t>
            </a:r>
            <a:r>
              <a:rPr lang="ru-RU" sz="1800" b="1" dirty="0" err="1">
                <a:solidFill>
                  <a:schemeClr val="bg1"/>
                </a:solidFill>
                <a:latin typeface="Cascadia Code" panose="020B0609020000020004" pitchFamily="49" charset="0"/>
                <a:cs typeface="Cascadia Code" panose="020B0609020000020004" pitchFamily="49" charset="0"/>
              </a:rPr>
              <a:t>Ryzen</a:t>
            </a:r>
            <a:r>
              <a:rPr lang="ru-RU" sz="1800" b="1" dirty="0">
                <a:solidFill>
                  <a:schemeClr val="bg1"/>
                </a:solidFill>
                <a:latin typeface="Cascadia Code" panose="020B0609020000020004" pitchFamily="49" charset="0"/>
                <a:cs typeface="Cascadia Code" panose="020B0609020000020004" pitchFamily="49" charset="0"/>
              </a:rPr>
              <a:t> 5 3550h </a:t>
            </a:r>
            <a:r>
              <a:rPr lang="ru-RU" sz="1800" b="1" dirty="0" err="1">
                <a:solidFill>
                  <a:schemeClr val="bg1"/>
                </a:solidFill>
                <a:latin typeface="Cascadia Code" panose="020B0609020000020004" pitchFamily="49" charset="0"/>
                <a:cs typeface="Cascadia Code" panose="020B0609020000020004" pitchFamily="49" charset="0"/>
              </a:rPr>
              <a:t>processor</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and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Windows</a:t>
            </a:r>
            <a:r>
              <a:rPr lang="ru-RU" sz="1800" b="1" dirty="0">
                <a:solidFill>
                  <a:schemeClr val="bg1"/>
                </a:solidFill>
                <a:latin typeface="Cascadia Code" panose="020B0609020000020004" pitchFamily="49" charset="0"/>
                <a:cs typeface="Cascadia Code" panose="020B0609020000020004" pitchFamily="49" charset="0"/>
              </a:rPr>
              <a:t> 22H2 </a:t>
            </a:r>
            <a:r>
              <a:rPr lang="ru-RU" sz="1800" b="1" dirty="0" err="1">
                <a:solidFill>
                  <a:schemeClr val="bg1"/>
                </a:solidFill>
                <a:latin typeface="Cascadia Code" panose="020B0609020000020004" pitchFamily="49" charset="0"/>
                <a:cs typeface="Cascadia Code" panose="020B0609020000020004" pitchFamily="49" charset="0"/>
              </a:rPr>
              <a:t>operating</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system</a:t>
            </a:r>
            <a:r>
              <a:rPr lang="ru-RU" sz="1800" b="1" dirty="0">
                <a:solidFill>
                  <a:schemeClr val="bg1"/>
                </a:solidFill>
                <a:latin typeface="Cascadia Code" panose="020B0609020000020004" pitchFamily="49" charset="0"/>
                <a:cs typeface="Cascadia Code" panose="020B0609020000020004" pitchFamily="49" charset="0"/>
              </a:rPr>
              <a:t>. The </a:t>
            </a:r>
            <a:r>
              <a:rPr lang="ru-RU" sz="1800" b="1" dirty="0" err="1">
                <a:solidFill>
                  <a:schemeClr val="bg1"/>
                </a:solidFill>
                <a:latin typeface="Cascadia Code" panose="020B0609020000020004" pitchFamily="49" charset="0"/>
                <a:cs typeface="Cascadia Code" panose="020B0609020000020004" pitchFamily="49" charset="0"/>
              </a:rPr>
              <a:t>code</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was</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compiled</a:t>
            </a:r>
            <a:r>
              <a:rPr lang="ru-RU" sz="1800" b="1" dirty="0">
                <a:solidFill>
                  <a:schemeClr val="bg1"/>
                </a:solidFill>
                <a:latin typeface="Cascadia Code" panose="020B0609020000020004" pitchFamily="49" charset="0"/>
                <a:cs typeface="Cascadia Code" panose="020B0609020000020004" pitchFamily="49" charset="0"/>
              </a:rPr>
              <a:t> </a:t>
            </a:r>
            <a:r>
              <a:rPr lang="ru-RU" sz="1800" b="1" dirty="0" err="1">
                <a:solidFill>
                  <a:schemeClr val="bg1"/>
                </a:solidFill>
                <a:latin typeface="Cascadia Code" panose="020B0609020000020004" pitchFamily="49" charset="0"/>
                <a:cs typeface="Cascadia Code" panose="020B0609020000020004" pitchFamily="49" charset="0"/>
              </a:rPr>
              <a:t>with</a:t>
            </a:r>
            <a:r>
              <a:rPr lang="ru-RU" sz="1800" b="1" dirty="0">
                <a:solidFill>
                  <a:schemeClr val="bg1"/>
                </a:solidFill>
                <a:latin typeface="Cascadia Code" panose="020B0609020000020004" pitchFamily="49" charset="0"/>
                <a:cs typeface="Cascadia Code" panose="020B0609020000020004" pitchFamily="49" charset="0"/>
              </a:rPr>
              <a:t> </a:t>
            </a:r>
            <a:r>
              <a:rPr lang="en-US" sz="1800" b="1" dirty="0" smtClean="0">
                <a:solidFill>
                  <a:schemeClr val="bg1"/>
                </a:solidFill>
                <a:latin typeface="Cascadia Code" panose="020B0609020000020004" pitchFamily="49" charset="0"/>
                <a:cs typeface="Cascadia Code" panose="020B0609020000020004" pitchFamily="49" charset="0"/>
              </a:rPr>
              <a:t>MSVC </a:t>
            </a:r>
            <a:r>
              <a:rPr lang="ru-RU" sz="1800" b="1" dirty="0" smtClean="0">
                <a:solidFill>
                  <a:schemeClr val="bg1"/>
                </a:solidFill>
                <a:latin typeface="Cascadia Code" panose="020B0609020000020004" pitchFamily="49" charset="0"/>
                <a:cs typeface="Cascadia Code" panose="020B0609020000020004" pitchFamily="49" charset="0"/>
              </a:rPr>
              <a:t>14.32.31326</a:t>
            </a:r>
            <a:r>
              <a:rPr lang="ru-RU" sz="1800" b="1" dirty="0">
                <a:solidFill>
                  <a:schemeClr val="bg1"/>
                </a:solidFill>
                <a:latin typeface="Cascadia Code" panose="020B0609020000020004" pitchFamily="49" charset="0"/>
                <a:cs typeface="Cascadia Code" panose="020B0609020000020004" pitchFamily="49" charset="0"/>
              </a:rPr>
              <a:t>. </a:t>
            </a:r>
          </a:p>
        </p:txBody>
      </p:sp>
      <p:sp>
        <p:nvSpPr>
          <p:cNvPr id="11" name="Прямоугольник 10"/>
          <p:cNvSpPr/>
          <p:nvPr/>
        </p:nvSpPr>
        <p:spPr>
          <a:xfrm>
            <a:off x="6620129" y="5097151"/>
            <a:ext cx="4108817" cy="1477328"/>
          </a:xfrm>
          <a:prstGeom prst="rect">
            <a:avLst/>
          </a:prstGeom>
        </p:spPr>
        <p:txBody>
          <a:bodyPr wrap="none">
            <a:spAutoFit/>
          </a:bodyPr>
          <a:lstStyle/>
          <a:p>
            <a:r>
              <a:rPr lang="en-US" sz="1800" b="1" dirty="0" smtClean="0">
                <a:solidFill>
                  <a:schemeClr val="bg1"/>
                </a:solidFill>
                <a:latin typeface="Cascadia Code" panose="020B0609020000020004" pitchFamily="49" charset="0"/>
                <a:cs typeface="Cascadia Code" panose="020B0609020000020004" pitchFamily="49" charset="0"/>
              </a:rPr>
              <a:t>Lib versions:</a:t>
            </a:r>
          </a:p>
          <a:p>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ru-RU" sz="1800" b="1" dirty="0" err="1" smtClean="0">
                <a:solidFill>
                  <a:schemeClr val="bg1"/>
                </a:solidFill>
                <a:latin typeface="Cascadia Code" panose="020B0609020000020004" pitchFamily="49" charset="0"/>
                <a:cs typeface="Cascadia Code" panose="020B0609020000020004" pitchFamily="49" charset="0"/>
              </a:rPr>
              <a:t>boost</a:t>
            </a:r>
            <a:r>
              <a:rPr lang="ru-RU" sz="1800" b="1" dirty="0" smtClean="0">
                <a:solidFill>
                  <a:schemeClr val="bg1"/>
                </a:solidFill>
                <a:latin typeface="Cascadia Code" panose="020B0609020000020004" pitchFamily="49" charset="0"/>
                <a:cs typeface="Cascadia Code" panose="020B0609020000020004" pitchFamily="49" charset="0"/>
              </a:rPr>
              <a:t>/1.81.0</a:t>
            </a:r>
            <a:r>
              <a:rPr lang="en-US" sz="1800" b="1" dirty="0" smtClean="0">
                <a:solidFill>
                  <a:schemeClr val="bg1"/>
                </a:solidFill>
                <a:latin typeface="Cascadia Code" panose="020B0609020000020004" pitchFamily="49" charset="0"/>
                <a:cs typeface="Cascadia Code" panose="020B0609020000020004" pitchFamily="49" charset="0"/>
              </a:rPr>
              <a:t> (beast/1.82.0)</a:t>
            </a: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poco</a:t>
            </a:r>
            <a:r>
              <a:rPr lang="en-US" sz="1800" b="1" dirty="0" smtClean="0">
                <a:solidFill>
                  <a:schemeClr val="bg1"/>
                </a:solidFill>
                <a:latin typeface="Cascadia Code" panose="020B0609020000020004" pitchFamily="49" charset="0"/>
                <a:cs typeface="Cascadia Code" panose="020B0609020000020004" pitchFamily="49" charset="0"/>
              </a:rPr>
              <a:t>/1.12.4</a:t>
            </a:r>
          </a:p>
          <a:p>
            <a:pPr marL="285750" indent="-285750">
              <a:buFont typeface="Arial" panose="020B0604020202020204" pitchFamily="34" charset="0"/>
              <a:buChar char="•"/>
            </a:pPr>
            <a:r>
              <a:rPr lang="en-US" sz="1800" b="1" dirty="0" err="1">
                <a:solidFill>
                  <a:schemeClr val="bg1"/>
                </a:solidFill>
                <a:latin typeface="Cascadia Code" panose="020B0609020000020004" pitchFamily="49" charset="0"/>
                <a:cs typeface="Cascadia Code" panose="020B0609020000020004" pitchFamily="49" charset="0"/>
              </a:rPr>
              <a:t>libcurl</a:t>
            </a:r>
            <a:r>
              <a:rPr lang="en-US" sz="1800" b="1" dirty="0">
                <a:solidFill>
                  <a:schemeClr val="bg1"/>
                </a:solidFill>
                <a:latin typeface="Cascadia Code" panose="020B0609020000020004" pitchFamily="49" charset="0"/>
                <a:cs typeface="Cascadia Code" panose="020B0609020000020004" pitchFamily="49" charset="0"/>
              </a:rPr>
              <a:t>/8.1.2</a:t>
            </a:r>
            <a:endParaRPr lang="ru-RU" sz="1800" b="1" dirty="0">
              <a:solidFill>
                <a:schemeClr val="bg1"/>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636144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721617" y="423432"/>
            <a:ext cx="824265"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ASIO</a:t>
            </a:r>
          </a:p>
        </p:txBody>
      </p:sp>
      <p:sp>
        <p:nvSpPr>
          <p:cNvPr id="5" name="Прямоугольник 4"/>
          <p:cNvSpPr/>
          <p:nvPr/>
        </p:nvSpPr>
        <p:spPr>
          <a:xfrm>
            <a:off x="727227" y="1562970"/>
            <a:ext cx="6488294" cy="2677656"/>
          </a:xfrm>
          <a:prstGeom prst="rect">
            <a:avLst/>
          </a:prstGeom>
        </p:spPr>
        <p:txBody>
          <a:bodyPr wrap="square">
            <a:spAutoFit/>
          </a:bodyPr>
          <a:lstStyle/>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Asynchronous programming model</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Multi-threading support</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Support of various protocols</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Cross-platform</a:t>
            </a: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Ease of use</a:t>
            </a: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Wide user community</a:t>
            </a:r>
            <a:br>
              <a:rPr lang="en-US"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br>
            <a:endParaRPr lang="ru-RU" sz="24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pic>
        <p:nvPicPr>
          <p:cNvPr id="6" name="Picture 2" descr="Community PNG Transparent Images - PNG Al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069110" y="4065212"/>
            <a:ext cx="6260283" cy="2052851"/>
          </a:xfrm>
          <a:prstGeom prst="rect">
            <a:avLst/>
          </a:prstGeom>
          <a:noFill/>
          <a:extLst>
            <a:ext uri="{909E8E84-426E-40DD-AFC4-6F175D3DCCD1}">
              <a14:hiddenFill xmlns:a14="http://schemas.microsoft.com/office/drawing/2010/main">
                <a:solidFill>
                  <a:srgbClr val="FFFFFF"/>
                </a:solidFill>
              </a14:hiddenFill>
            </a:ext>
          </a:extLst>
        </p:spPr>
      </p:pic>
      <p:sp>
        <p:nvSpPr>
          <p:cNvPr id="3" name="Номер слайда 2"/>
          <p:cNvSpPr>
            <a:spLocks noGrp="1"/>
          </p:cNvSpPr>
          <p:nvPr>
            <p:ph type="sldNum" sz="quarter" idx="12"/>
          </p:nvPr>
        </p:nvSpPr>
        <p:spPr/>
        <p:txBody>
          <a:bodyPr/>
          <a:lstStyle/>
          <a:p>
            <a:fld id="{9F05448C-47A6-407F-9FDF-0EF96B96A918}" type="slidenum">
              <a:rPr lang="ru-RU" smtClean="0"/>
              <a:t>18</a:t>
            </a:fld>
            <a:endParaRPr lang="ru-RU"/>
          </a:p>
        </p:txBody>
      </p:sp>
    </p:spTree>
    <p:extLst>
      <p:ext uri="{BB962C8B-B14F-4D97-AF65-F5344CB8AC3E}">
        <p14:creationId xmlns:p14="http://schemas.microsoft.com/office/powerpoint/2010/main" val="79531618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19</a:t>
            </a:fld>
            <a:endParaRPr lang="ru-RU"/>
          </a:p>
        </p:txBody>
      </p:sp>
      <p:sp>
        <p:nvSpPr>
          <p:cNvPr id="5" name="Прямоугольник 4"/>
          <p:cNvSpPr/>
          <p:nvPr/>
        </p:nvSpPr>
        <p:spPr>
          <a:xfrm>
            <a:off x="721617" y="423432"/>
            <a:ext cx="824265"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ASIO</a:t>
            </a:r>
          </a:p>
        </p:txBody>
      </p:sp>
      <p:sp>
        <p:nvSpPr>
          <p:cNvPr id="7" name="Прямоугольник 6"/>
          <p:cNvSpPr/>
          <p:nvPr/>
        </p:nvSpPr>
        <p:spPr>
          <a:xfrm>
            <a:off x="328322" y="1192873"/>
            <a:ext cx="10528585" cy="4524315"/>
          </a:xfrm>
          <a:prstGeom prst="rect">
            <a:avLst/>
          </a:prstGeom>
        </p:spPr>
        <p:txBody>
          <a:bodyPr wrap="square">
            <a:spAutoFit/>
          </a:bodyPr>
          <a:lstStyle/>
          <a:p>
            <a:r>
              <a:rPr lang="en-US" sz="1800" b="1" dirty="0">
                <a:solidFill>
                  <a:schemeClr val="bg1"/>
                </a:solidFill>
                <a:latin typeface="Cascadia Code" panose="020B0609020000020004" pitchFamily="49" charset="0"/>
                <a:cs typeface="Cascadia Code" panose="020B0609020000020004" pitchFamily="49" charset="0"/>
              </a:rPr>
              <a:t>The main components of </a:t>
            </a:r>
            <a:r>
              <a:rPr lang="en-US" sz="1800" b="1" dirty="0" err="1">
                <a:solidFill>
                  <a:schemeClr val="bg1"/>
                </a:solidFill>
                <a:latin typeface="Cascadia Code" panose="020B0609020000020004" pitchFamily="49" charset="0"/>
                <a:cs typeface="Cascadia Code" panose="020B0609020000020004" pitchFamily="49" charset="0"/>
              </a:rPr>
              <a:t>asio</a:t>
            </a:r>
            <a:r>
              <a:rPr lang="en-US" sz="1800" b="1" dirty="0">
                <a:solidFill>
                  <a:schemeClr val="bg1"/>
                </a:solidFill>
                <a:latin typeface="Cascadia Code" panose="020B0609020000020004" pitchFamily="49" charset="0"/>
                <a:cs typeface="Cascadia Code" panose="020B0609020000020004" pitchFamily="49" charset="0"/>
              </a:rPr>
              <a:t> are:</a:t>
            </a:r>
            <a:br>
              <a:rPr lang="en-US" sz="1800" b="1" dirty="0">
                <a:solidFill>
                  <a:schemeClr val="bg1"/>
                </a:solidFill>
                <a:latin typeface="Cascadia Code" panose="020B0609020000020004" pitchFamily="49" charset="0"/>
                <a:cs typeface="Cascadia Code" panose="020B0609020000020004" pitchFamily="49" charset="0"/>
              </a:rPr>
            </a:br>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io_context</a:t>
            </a:r>
            <a:r>
              <a:rPr lang="en-US" sz="1800" b="1" dirty="0" smtClean="0">
                <a:solidFill>
                  <a:schemeClr val="bg1"/>
                </a:solidFill>
                <a:latin typeface="Cascadia Code" panose="020B0609020000020004" pitchFamily="49" charset="0"/>
                <a:cs typeface="Cascadia Code" panose="020B0609020000020004" pitchFamily="49" charset="0"/>
              </a:rPr>
              <a:t> </a:t>
            </a:r>
            <a:r>
              <a:rPr lang="en-US" sz="1800" b="1" dirty="0">
                <a:solidFill>
                  <a:schemeClr val="bg1"/>
                </a:solidFill>
                <a:latin typeface="Cascadia Code" panose="020B0609020000020004" pitchFamily="49" charset="0"/>
                <a:cs typeface="Cascadia Code" panose="020B0609020000020004" pitchFamily="49" charset="0"/>
              </a:rPr>
              <a:t>is a class that manages asynchronous I/O operations. It provides a mechanism for queuing tasks and executing them asynchronously</a:t>
            </a:r>
            <a:r>
              <a:rPr lang="en-US" sz="1800" b="1" dirty="0" smtClean="0">
                <a:solidFill>
                  <a:schemeClr val="bg1"/>
                </a:solidFill>
                <a:latin typeface="Cascadia Code" panose="020B0609020000020004" pitchFamily="49" charset="0"/>
                <a:cs typeface="Cascadia Code" panose="020B0609020000020004" pitchFamily="49" charset="0"/>
              </a:rPr>
              <a:t>.</a:t>
            </a: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ip</a:t>
            </a:r>
            <a:r>
              <a:rPr lang="en-US" sz="1800" b="1" dirty="0">
                <a:solidFill>
                  <a:schemeClr val="bg1"/>
                </a:solidFill>
                <a:latin typeface="Cascadia Code" panose="020B0609020000020004" pitchFamily="49" charset="0"/>
                <a:cs typeface="Cascadia Code" panose="020B0609020000020004" pitchFamily="49" charset="0"/>
              </a:rPr>
              <a:t>::</a:t>
            </a:r>
            <a:r>
              <a:rPr lang="en-US" sz="1800" b="1" dirty="0" err="1">
                <a:solidFill>
                  <a:schemeClr val="bg1"/>
                </a:solidFill>
                <a:latin typeface="Cascadia Code" panose="020B0609020000020004" pitchFamily="49" charset="0"/>
                <a:cs typeface="Cascadia Code" panose="020B0609020000020004" pitchFamily="49" charset="0"/>
              </a:rPr>
              <a:t>tcp</a:t>
            </a:r>
            <a:r>
              <a:rPr lang="en-US" sz="1800" b="1" dirty="0">
                <a:solidFill>
                  <a:schemeClr val="bg1"/>
                </a:solidFill>
                <a:latin typeface="Cascadia Code" panose="020B0609020000020004" pitchFamily="49" charset="0"/>
                <a:cs typeface="Cascadia Code" panose="020B0609020000020004" pitchFamily="49" charset="0"/>
              </a:rPr>
              <a:t>::socket is a class that represents a TCP socket. It is used to </a:t>
            </a:r>
            <a:r>
              <a:rPr lang="en-US" sz="1800" b="1" dirty="0" smtClean="0">
                <a:solidFill>
                  <a:schemeClr val="bg1"/>
                </a:solidFill>
                <a:latin typeface="Cascadia Code" panose="020B0609020000020004" pitchFamily="49" charset="0"/>
                <a:cs typeface="Cascadia Code" panose="020B0609020000020004" pitchFamily="49" charset="0"/>
              </a:rPr>
              <a:t>establish </a:t>
            </a:r>
            <a:r>
              <a:rPr lang="en-US" sz="1800" b="1" dirty="0">
                <a:solidFill>
                  <a:schemeClr val="bg1"/>
                </a:solidFill>
                <a:latin typeface="Cascadia Code" panose="020B0609020000020004" pitchFamily="49" charset="0"/>
                <a:cs typeface="Cascadia Code" panose="020B0609020000020004" pitchFamily="49" charset="0"/>
              </a:rPr>
              <a:t>a connection with a remote host and exchange data.</a:t>
            </a:r>
            <a:br>
              <a:rPr lang="en-US" sz="1800" b="1" dirty="0">
                <a:solidFill>
                  <a:schemeClr val="bg1"/>
                </a:solidFill>
                <a:latin typeface="Cascadia Code" panose="020B0609020000020004" pitchFamily="49" charset="0"/>
                <a:cs typeface="Cascadia Code" panose="020B0609020000020004" pitchFamily="49" charset="0"/>
              </a:rPr>
            </a:br>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ip</a:t>
            </a:r>
            <a:r>
              <a:rPr lang="en-US" sz="1800" b="1" dirty="0">
                <a:solidFill>
                  <a:schemeClr val="bg1"/>
                </a:solidFill>
                <a:latin typeface="Cascadia Code" panose="020B0609020000020004" pitchFamily="49" charset="0"/>
                <a:cs typeface="Cascadia Code" panose="020B0609020000020004" pitchFamily="49" charset="0"/>
              </a:rPr>
              <a:t>::</a:t>
            </a:r>
            <a:r>
              <a:rPr lang="en-US" sz="1800" b="1" dirty="0" err="1">
                <a:solidFill>
                  <a:schemeClr val="bg1"/>
                </a:solidFill>
                <a:latin typeface="Cascadia Code" panose="020B0609020000020004" pitchFamily="49" charset="0"/>
                <a:cs typeface="Cascadia Code" panose="020B0609020000020004" pitchFamily="49" charset="0"/>
              </a:rPr>
              <a:t>tcp</a:t>
            </a:r>
            <a:r>
              <a:rPr lang="en-US" sz="1800" b="1" dirty="0">
                <a:solidFill>
                  <a:schemeClr val="bg1"/>
                </a:solidFill>
                <a:latin typeface="Cascadia Code" panose="020B0609020000020004" pitchFamily="49" charset="0"/>
                <a:cs typeface="Cascadia Code" panose="020B0609020000020004" pitchFamily="49" charset="0"/>
              </a:rPr>
              <a:t>::acceptor is a class that is used to listen for incoming connections on the server</a:t>
            </a:r>
            <a:r>
              <a:rPr lang="en-US" sz="1800" b="1" dirty="0" smtClean="0">
                <a:solidFill>
                  <a:schemeClr val="bg1"/>
                </a:solidFill>
                <a:latin typeface="Cascadia Code" panose="020B0609020000020004" pitchFamily="49" charset="0"/>
                <a:cs typeface="Cascadia Code" panose="020B0609020000020004" pitchFamily="49" charset="0"/>
              </a:rPr>
              <a:t>.</a:t>
            </a: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ip</a:t>
            </a:r>
            <a:r>
              <a:rPr lang="en-US" sz="1800" b="1" dirty="0">
                <a:solidFill>
                  <a:schemeClr val="bg1"/>
                </a:solidFill>
                <a:latin typeface="Cascadia Code" panose="020B0609020000020004" pitchFamily="49" charset="0"/>
                <a:cs typeface="Cascadia Code" panose="020B0609020000020004" pitchFamily="49" charset="0"/>
              </a:rPr>
              <a:t>::</a:t>
            </a:r>
            <a:r>
              <a:rPr lang="en-US" sz="1800" b="1" dirty="0" err="1">
                <a:solidFill>
                  <a:schemeClr val="bg1"/>
                </a:solidFill>
                <a:latin typeface="Cascadia Code" panose="020B0609020000020004" pitchFamily="49" charset="0"/>
                <a:cs typeface="Cascadia Code" panose="020B0609020000020004" pitchFamily="49" charset="0"/>
              </a:rPr>
              <a:t>udp</a:t>
            </a:r>
            <a:r>
              <a:rPr lang="en-US" sz="1800" b="1" dirty="0">
                <a:solidFill>
                  <a:schemeClr val="bg1"/>
                </a:solidFill>
                <a:latin typeface="Cascadia Code" panose="020B0609020000020004" pitchFamily="49" charset="0"/>
                <a:cs typeface="Cascadia Code" panose="020B0609020000020004" pitchFamily="49" charset="0"/>
              </a:rPr>
              <a:t>::socket is a class that represents a UDP socket. It is used to send and receive datagrams</a:t>
            </a:r>
            <a:r>
              <a:rPr lang="en-US" sz="1800" b="1" dirty="0" smtClean="0">
                <a:solidFill>
                  <a:schemeClr val="bg1"/>
                </a:solidFill>
                <a:latin typeface="Cascadia Code" panose="020B0609020000020004" pitchFamily="49" charset="0"/>
                <a:cs typeface="Cascadia Code" panose="020B0609020000020004" pitchFamily="49" charset="0"/>
              </a:rPr>
              <a:t>.</a:t>
            </a: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endParaRPr lang="en-US" sz="1800" b="1" dirty="0" smtClean="0">
              <a:solidFill>
                <a:schemeClr val="bg1"/>
              </a:solidFill>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800" b="1" dirty="0" err="1" smtClean="0">
                <a:solidFill>
                  <a:schemeClr val="bg1"/>
                </a:solidFill>
                <a:latin typeface="Cascadia Code" panose="020B0609020000020004" pitchFamily="49" charset="0"/>
                <a:cs typeface="Cascadia Code" panose="020B0609020000020004" pitchFamily="49" charset="0"/>
              </a:rPr>
              <a:t>ssl</a:t>
            </a:r>
            <a:r>
              <a:rPr lang="en-US" sz="1800" b="1" dirty="0">
                <a:solidFill>
                  <a:schemeClr val="bg1"/>
                </a:solidFill>
                <a:latin typeface="Cascadia Code" panose="020B0609020000020004" pitchFamily="49" charset="0"/>
                <a:cs typeface="Cascadia Code" panose="020B0609020000020004" pitchFamily="49" charset="0"/>
              </a:rPr>
              <a:t>::stream is a class that represents a secure SSL connection. It is used to establish a secure connection and exchange data with a remote host</a:t>
            </a:r>
            <a:r>
              <a:rPr lang="en-US" sz="1800" b="1" dirty="0" smtClean="0">
                <a:solidFill>
                  <a:schemeClr val="bg1"/>
                </a:solidFill>
                <a:latin typeface="Cascadia Code" panose="020B0609020000020004" pitchFamily="49" charset="0"/>
                <a:cs typeface="Cascadia Code" panose="020B0609020000020004" pitchFamily="49" charset="0"/>
              </a:rPr>
              <a:t>.</a:t>
            </a:r>
            <a:endParaRPr lang="ru-RU" sz="1800" b="1" dirty="0">
              <a:solidFill>
                <a:schemeClr val="bg1"/>
              </a:solidFill>
              <a:latin typeface="Cascadia Code" panose="020B0609020000020004" pitchFamily="49" charset="0"/>
              <a:cs typeface="Cascadia Code" panose="020B0609020000020004" pitchFamily="49" charset="0"/>
            </a:endParaRPr>
          </a:p>
        </p:txBody>
      </p:sp>
      <p:sp>
        <p:nvSpPr>
          <p:cNvPr id="8" name="Прямоугольник 7"/>
          <p:cNvSpPr/>
          <p:nvPr/>
        </p:nvSpPr>
        <p:spPr>
          <a:xfrm>
            <a:off x="559261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https://github.com/memorisecodead/BeastExample/blob/main/Examples/ASIO/ASIOExample.hpp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2012002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sp>
        <p:nvSpPr>
          <p:cNvPr id="4" name="Прямоугольник 3"/>
          <p:cNvSpPr/>
          <p:nvPr/>
        </p:nvSpPr>
        <p:spPr>
          <a:xfrm>
            <a:off x="236928" y="256854"/>
            <a:ext cx="9492699" cy="6863417"/>
          </a:xfrm>
          <a:prstGeom prst="rect">
            <a:avLst/>
          </a:prstGeom>
          <a:noFill/>
          <a:effectLst>
            <a:outerShdw blurRad="50800" dist="38100" algn="l" rotWithShape="0">
              <a:prstClr val="black">
                <a:alpha val="40000"/>
              </a:prstClr>
            </a:outerShdw>
          </a:effectLst>
        </p:spPr>
        <p:txBody>
          <a:bodyPr wrap="square">
            <a:spAutoFit/>
          </a:bodyPr>
          <a:lstStyle/>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Something </a:t>
            </a: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about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BOOST::BEAST</a:t>
            </a:r>
            <a:endPar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a:p>
            <a:pPr marL="571500" indent="-571500">
              <a:buFont typeface="Arial" panose="020B0604020202020204" pitchFamily="34" charset="0"/>
              <a:buChar char="•"/>
            </a:pP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FOR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WHAT? JG REBOOT</a:t>
            </a:r>
            <a:endPar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a:p>
            <a:pPr marL="571500" indent="-571500">
              <a:buFont typeface="Arial" panose="020B0604020202020204" pitchFamily="34" charset="0"/>
              <a:buChar char="•"/>
            </a:pP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REST API</a:t>
            </a:r>
          </a:p>
          <a:p>
            <a:pPr marL="571500" indent="-571500">
              <a:buFont typeface="Arial" panose="020B0604020202020204" pitchFamily="34" charset="0"/>
              <a:buChar char="•"/>
            </a:pP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HTTP Protocols</a:t>
            </a: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a:t>
            </a:r>
            <a:endParaRPr lang="ru-RU"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 </a:t>
            </a:r>
            <a:r>
              <a:rPr lang="ru-RU"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BENCHMARK </a:t>
            </a:r>
            <a:r>
              <a:rPr lang="ru-RU"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AGAINST OTHER </a:t>
            </a:r>
            <a:r>
              <a:rPr lang="ru-RU"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LIBS</a:t>
            </a: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Linking </a:t>
            </a: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BEAST WITH </a:t>
            </a: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ASIO</a:t>
            </a:r>
            <a:endParaRPr lang="ru-RU"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Listener</a:t>
            </a: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Session</a:t>
            </a:r>
          </a:p>
          <a:p>
            <a:pPr marL="571500" indent="-571500">
              <a:buFont typeface="Arial" panose="020B0604020202020204" pitchFamily="34" charset="0"/>
              <a:buChar char="•"/>
            </a:pPr>
            <a:r>
              <a:rPr lang="en-US" sz="40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CONCLUSION</a:t>
            </a:r>
            <a:endParaRPr lang="ru-RU"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a:p>
            <a:pPr marL="571500" indent="-571500">
              <a:buFont typeface="Arial" panose="020B0604020202020204" pitchFamily="34" charset="0"/>
              <a:buChar char="•"/>
            </a:pPr>
            <a:r>
              <a:rPr lang="en-US" sz="40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REFERENCES</a:t>
            </a:r>
          </a:p>
        </p:txBody>
      </p:sp>
      <p:sp>
        <p:nvSpPr>
          <p:cNvPr id="3" name="Номер слайда 2"/>
          <p:cNvSpPr>
            <a:spLocks noGrp="1"/>
          </p:cNvSpPr>
          <p:nvPr>
            <p:ph type="sldNum" sz="quarter" idx="12"/>
          </p:nvPr>
        </p:nvSpPr>
        <p:spPr/>
        <p:txBody>
          <a:bodyPr/>
          <a:lstStyle/>
          <a:p>
            <a:fld id="{9F05448C-47A6-407F-9FDF-0EF96B96A918}" type="slidenum">
              <a:rPr lang="ru-RU" smtClean="0"/>
              <a:t>2</a:t>
            </a:fld>
            <a:endParaRPr lang="ru-RU"/>
          </a:p>
        </p:txBody>
      </p:sp>
    </p:spTree>
    <p:extLst>
      <p:ext uri="{BB962C8B-B14F-4D97-AF65-F5344CB8AC3E}">
        <p14:creationId xmlns:p14="http://schemas.microsoft.com/office/powerpoint/2010/main" val="41505372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646356" y="525710"/>
            <a:ext cx="3700821"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Linking BEAST WITH ASIO</a:t>
            </a:r>
          </a:p>
        </p:txBody>
      </p:sp>
      <p:sp>
        <p:nvSpPr>
          <p:cNvPr id="2" name="Прямоугольник 1"/>
          <p:cNvSpPr/>
          <p:nvPr/>
        </p:nvSpPr>
        <p:spPr>
          <a:xfrm>
            <a:off x="676813" y="1595322"/>
            <a:ext cx="6962766" cy="4524315"/>
          </a:xfrm>
          <a:prstGeom prst="rect">
            <a:avLst/>
          </a:prstGeom>
        </p:spPr>
        <p:txBody>
          <a:bodyPr wrap="square">
            <a:spAutoFit/>
          </a:bodyPr>
          <a:lstStyle/>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Beast at its core uses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to implement the asynchronous I/O needed to handle HTTP and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WebSocket</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protocols.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provides mechanisms for asynchronous data reading and writing as well as for managing network connections.</a:t>
            </a:r>
            <a:endParaRPr lang="ru-RU"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endParaRPr lang="ru-RU"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Thanks to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it is possible to use SSL to make a secure HTTPS request.</a:t>
            </a:r>
            <a:b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b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Thus, Beast and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are closely related: Beast uses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to implement asynchronous I/O, and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provides the necessary functions and classes to handle asynchronous I/O in Beast. Using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allows Beast to provide high performance and efficiency with HTTP and </a:t>
            </a:r>
            <a:r>
              <a:rPr lang="en-US" sz="1800" b="1" dirty="0" err="1">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WebSocket</a:t>
            </a: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 protocols.</a:t>
            </a:r>
            <a:b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br>
            <a:endParaRPr lang="ru-RU"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78268" y="2731309"/>
            <a:ext cx="2603175" cy="1523809"/>
          </a:xfrm>
          <a:prstGeom prst="rect">
            <a:avLst/>
          </a:prstGeom>
        </p:spPr>
      </p:pic>
      <p:sp>
        <p:nvSpPr>
          <p:cNvPr id="5" name="Номер слайда 4"/>
          <p:cNvSpPr>
            <a:spLocks noGrp="1"/>
          </p:cNvSpPr>
          <p:nvPr>
            <p:ph type="sldNum" sz="quarter" idx="12"/>
          </p:nvPr>
        </p:nvSpPr>
        <p:spPr/>
        <p:txBody>
          <a:bodyPr/>
          <a:lstStyle/>
          <a:p>
            <a:fld id="{9F05448C-47A6-407F-9FDF-0EF96B96A918}" type="slidenum">
              <a:rPr lang="ru-RU" smtClean="0"/>
              <a:t>20</a:t>
            </a:fld>
            <a:endParaRPr lang="ru-RU"/>
          </a:p>
        </p:txBody>
      </p:sp>
    </p:spTree>
    <p:extLst>
      <p:ext uri="{BB962C8B-B14F-4D97-AF65-F5344CB8AC3E}">
        <p14:creationId xmlns:p14="http://schemas.microsoft.com/office/powerpoint/2010/main" val="6005156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640202" y="398737"/>
            <a:ext cx="1475084" cy="769441"/>
          </a:xfrm>
          <a:prstGeom prst="rect">
            <a:avLst/>
          </a:prstGeom>
          <a:effectLst>
            <a:outerShdw blurRad="50800" dist="38100" algn="l" rotWithShape="0">
              <a:prstClr val="black">
                <a:alpha val="40000"/>
              </a:prstClr>
            </a:outerShdw>
          </a:effectLst>
        </p:spPr>
        <p:txBody>
          <a:bodyPr wrap="none">
            <a:spAutoFit/>
          </a:bodyPr>
          <a:lstStyle/>
          <a:p>
            <a:r>
              <a:rPr lang="en-US" sz="44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Listener</a:t>
            </a:r>
            <a:endPar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p:txBody>
      </p:sp>
      <p:sp>
        <p:nvSpPr>
          <p:cNvPr id="3" name="Номер слайда 2"/>
          <p:cNvSpPr>
            <a:spLocks noGrp="1"/>
          </p:cNvSpPr>
          <p:nvPr>
            <p:ph type="sldNum" sz="quarter" idx="12"/>
          </p:nvPr>
        </p:nvSpPr>
        <p:spPr/>
        <p:txBody>
          <a:bodyPr/>
          <a:lstStyle/>
          <a:p>
            <a:fld id="{9F05448C-47A6-407F-9FDF-0EF96B96A918}" type="slidenum">
              <a:rPr lang="ru-RU" smtClean="0"/>
              <a:t>21</a:t>
            </a:fld>
            <a:endParaRPr lang="ru-RU"/>
          </a:p>
        </p:txBody>
      </p:sp>
      <p:sp>
        <p:nvSpPr>
          <p:cNvPr id="2" name="Прямоугольник 1"/>
          <p:cNvSpPr/>
          <p:nvPr/>
        </p:nvSpPr>
        <p:spPr>
          <a:xfrm>
            <a:off x="640202" y="1226747"/>
            <a:ext cx="6502400" cy="5078313"/>
          </a:xfrm>
          <a:prstGeom prst="rect">
            <a:avLst/>
          </a:prstGeom>
        </p:spPr>
        <p:txBody>
          <a:bodyPr>
            <a:spAutoFit/>
          </a:bodyPr>
          <a:lstStyle/>
          <a:p>
            <a:r>
              <a:rPr lang="en-US" sz="1800" b="1" dirty="0">
                <a:solidFill>
                  <a:schemeClr val="bg1"/>
                </a:solidFill>
                <a:latin typeface="Cascadia Code" panose="020B0609020000020004" pitchFamily="49" charset="0"/>
                <a:cs typeface="Cascadia Code" panose="020B0609020000020004" pitchFamily="49" charset="0"/>
              </a:rPr>
              <a:t>The Listener class is a convenient class that wraps the </a:t>
            </a:r>
            <a:r>
              <a:rPr lang="en-US" sz="1800" b="1" dirty="0" err="1">
                <a:solidFill>
                  <a:schemeClr val="bg1"/>
                </a:solidFill>
                <a:latin typeface="Cascadia Code" panose="020B0609020000020004" pitchFamily="49" charset="0"/>
                <a:cs typeface="Cascadia Code" panose="020B0609020000020004" pitchFamily="49" charset="0"/>
              </a:rPr>
              <a:t>tcp</a:t>
            </a:r>
            <a:r>
              <a:rPr lang="en-US" sz="1800" b="1" dirty="0">
                <a:solidFill>
                  <a:schemeClr val="bg1"/>
                </a:solidFill>
                <a:latin typeface="Cascadia Code" panose="020B0609020000020004" pitchFamily="49" charset="0"/>
                <a:cs typeface="Cascadia Code" panose="020B0609020000020004" pitchFamily="49" charset="0"/>
              </a:rPr>
              <a:t>::acceptor object and handles incoming connections in a separate thread. It also manages the creation and removal of Session objects for each client.</a:t>
            </a:r>
            <a:br>
              <a:rPr lang="en-US" sz="1800" b="1" dirty="0">
                <a:solidFill>
                  <a:schemeClr val="bg1"/>
                </a:solidFill>
                <a:latin typeface="Cascadia Code" panose="020B0609020000020004" pitchFamily="49" charset="0"/>
                <a:cs typeface="Cascadia Code" panose="020B0609020000020004" pitchFamily="49" charset="0"/>
              </a:rPr>
            </a:b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r>
              <a:rPr lang="en-US" sz="1800" b="1" dirty="0">
                <a:solidFill>
                  <a:schemeClr val="bg1"/>
                </a:solidFill>
                <a:latin typeface="Cascadia Code" panose="020B0609020000020004" pitchFamily="49" charset="0"/>
                <a:cs typeface="Cascadia Code" panose="020B0609020000020004" pitchFamily="49" charset="0"/>
              </a:rPr>
              <a:t>To create a server in </a:t>
            </a:r>
            <a:r>
              <a:rPr lang="en-US" sz="1800" b="1" dirty="0" err="1">
                <a:solidFill>
                  <a:schemeClr val="bg1"/>
                </a:solidFill>
                <a:latin typeface="Cascadia Code" panose="020B0609020000020004" pitchFamily="49" charset="0"/>
                <a:cs typeface="Cascadia Code" panose="020B0609020000020004" pitchFamily="49" charset="0"/>
              </a:rPr>
              <a:t>Boost.Beast</a:t>
            </a:r>
            <a:r>
              <a:rPr lang="en-US" sz="1800" b="1" dirty="0">
                <a:solidFill>
                  <a:schemeClr val="bg1"/>
                </a:solidFill>
                <a:latin typeface="Cascadia Code" panose="020B0609020000020004" pitchFamily="49" charset="0"/>
                <a:cs typeface="Cascadia Code" panose="020B0609020000020004" pitchFamily="49" charset="0"/>
              </a:rPr>
              <a:t>, you normally create a Listener object by passing it an </a:t>
            </a:r>
            <a:r>
              <a:rPr lang="en-US" sz="1800" b="1" dirty="0" err="1">
                <a:solidFill>
                  <a:schemeClr val="bg1"/>
                </a:solidFill>
                <a:latin typeface="Cascadia Code" panose="020B0609020000020004" pitchFamily="49" charset="0"/>
                <a:cs typeface="Cascadia Code" panose="020B0609020000020004" pitchFamily="49" charset="0"/>
              </a:rPr>
              <a:t>io_context</a:t>
            </a:r>
            <a:r>
              <a:rPr lang="en-US" sz="1800" b="1" dirty="0">
                <a:solidFill>
                  <a:schemeClr val="bg1"/>
                </a:solidFill>
                <a:latin typeface="Cascadia Code" panose="020B0609020000020004" pitchFamily="49" charset="0"/>
                <a:cs typeface="Cascadia Code" panose="020B0609020000020004" pitchFamily="49" charset="0"/>
              </a:rPr>
              <a:t> object, which is used to manage asynchronous I/O operations. You can then call the start() method of the Listener object, which will start listening to the port and handling incoming connections. When the server should be stopped, you can call the stop() method of the Listener object, which will stop listening to the port and terminate the server.</a:t>
            </a:r>
            <a:br>
              <a:rPr lang="en-US" sz="1800" b="1" dirty="0">
                <a:solidFill>
                  <a:schemeClr val="bg1"/>
                </a:solidFill>
                <a:latin typeface="Cascadia Code" panose="020B0609020000020004" pitchFamily="49" charset="0"/>
                <a:cs typeface="Cascadia Code" panose="020B0609020000020004" pitchFamily="49" charset="0"/>
              </a:rPr>
            </a:b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endParaRPr lang="ru-RU" sz="1800" b="1" dirty="0">
              <a:solidFill>
                <a:schemeClr val="bg1"/>
              </a:solidFill>
              <a:latin typeface="Cascadia Code" panose="020B0609020000020004" pitchFamily="49" charset="0"/>
              <a:cs typeface="Cascadia Code" panose="020B0609020000020004" pitchFamily="49" charset="0"/>
            </a:endParaRPr>
          </a:p>
        </p:txBody>
      </p:sp>
      <p:pic>
        <p:nvPicPr>
          <p:cNvPr id="1026" name="Picture 2" descr="Sense Of Hearing Clipart - Listen Clipart | Full Size PNG Download | See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89275" y="1226747"/>
            <a:ext cx="3573430" cy="4321357"/>
          </a:xfrm>
          <a:prstGeom prst="rect">
            <a:avLst/>
          </a:prstGeom>
          <a:noFill/>
          <a:extLst>
            <a:ext uri="{909E8E84-426E-40DD-AFC4-6F175D3DCCD1}">
              <a14:hiddenFill xmlns:a14="http://schemas.microsoft.com/office/drawing/2010/main">
                <a:solidFill>
                  <a:srgbClr val="FFFFFF"/>
                </a:solidFill>
              </a14:hiddenFill>
            </a:ext>
          </a:extLst>
        </p:spPr>
      </p:pic>
      <p:sp>
        <p:nvSpPr>
          <p:cNvPr id="8" name="Прямоугольник 7"/>
          <p:cNvSpPr/>
          <p:nvPr/>
        </p:nvSpPr>
        <p:spPr>
          <a:xfrm>
            <a:off x="559261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3"/>
              </a:rPr>
              <a:t>https://github.com/memorisecodead/BeastExample/blob/main/Examples/HTTPServer/Listener.hpp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5910604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742267" y="450261"/>
            <a:ext cx="1428596"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Session</a:t>
            </a:r>
          </a:p>
        </p:txBody>
      </p:sp>
      <p:sp>
        <p:nvSpPr>
          <p:cNvPr id="3" name="Номер слайда 2"/>
          <p:cNvSpPr>
            <a:spLocks noGrp="1"/>
          </p:cNvSpPr>
          <p:nvPr>
            <p:ph type="sldNum" sz="quarter" idx="12"/>
          </p:nvPr>
        </p:nvSpPr>
        <p:spPr/>
        <p:txBody>
          <a:bodyPr/>
          <a:lstStyle/>
          <a:p>
            <a:fld id="{9F05448C-47A6-407F-9FDF-0EF96B96A918}" type="slidenum">
              <a:rPr lang="ru-RU" smtClean="0"/>
              <a:t>22</a:t>
            </a:fld>
            <a:endParaRPr lang="ru-RU"/>
          </a:p>
        </p:txBody>
      </p:sp>
      <p:sp>
        <p:nvSpPr>
          <p:cNvPr id="5" name="Прямоугольник 4"/>
          <p:cNvSpPr/>
          <p:nvPr/>
        </p:nvSpPr>
        <p:spPr>
          <a:xfrm>
            <a:off x="5592615" y="6986163"/>
            <a:ext cx="6502400" cy="230832"/>
          </a:xfrm>
          <a:prstGeom prst="rect">
            <a:avLst/>
          </a:prstGeom>
        </p:spPr>
        <p:txBody>
          <a:bodyPr>
            <a:spAutoFit/>
          </a:bodyPr>
          <a:lstStyle/>
          <a:p>
            <a:r>
              <a:rPr lang="en-US" sz="900" dirty="0" smtClean="0">
                <a:solidFill>
                  <a:schemeClr val="tx1">
                    <a:lumMod val="65000"/>
                    <a:lumOff val="35000"/>
                  </a:schemeClr>
                </a:solidFill>
                <a:latin typeface="Cascadia Code" panose="020B0609020000020004" pitchFamily="49" charset="0"/>
                <a:cs typeface="Cascadia Code" panose="020B0609020000020004" pitchFamily="49" charset="0"/>
                <a:hlinkClick r:id="rId2"/>
              </a:rPr>
              <a:t>https://github.com/memorisecodead/BeastExample/blob/main/Examples/HTTPServer/Session.hpp</a:t>
            </a:r>
            <a:endParaRPr lang="ru-RU" sz="900" dirty="0">
              <a:solidFill>
                <a:schemeClr val="tx1">
                  <a:lumMod val="65000"/>
                  <a:lumOff val="35000"/>
                </a:schemeClr>
              </a:solidFill>
              <a:latin typeface="Cascadia Code" panose="020B0609020000020004" pitchFamily="49" charset="0"/>
              <a:cs typeface="Cascadia Code" panose="020B0609020000020004" pitchFamily="49" charset="0"/>
            </a:endParaRPr>
          </a:p>
        </p:txBody>
      </p:sp>
      <p:sp>
        <p:nvSpPr>
          <p:cNvPr id="2" name="Прямоугольник 1"/>
          <p:cNvSpPr/>
          <p:nvPr/>
        </p:nvSpPr>
        <p:spPr>
          <a:xfrm>
            <a:off x="742268" y="1330327"/>
            <a:ext cx="6480466" cy="4247317"/>
          </a:xfrm>
          <a:prstGeom prst="rect">
            <a:avLst/>
          </a:prstGeom>
        </p:spPr>
        <p:txBody>
          <a:bodyPr wrap="square">
            <a:spAutoFit/>
          </a:bodyPr>
          <a:lstStyle/>
          <a:p>
            <a:r>
              <a:rPr lang="en-US" sz="1800" b="1" dirty="0">
                <a:solidFill>
                  <a:schemeClr val="bg1"/>
                </a:solidFill>
                <a:latin typeface="Cascadia Code" panose="020B0609020000020004" pitchFamily="49" charset="0"/>
                <a:cs typeface="Cascadia Code" panose="020B0609020000020004" pitchFamily="49" charset="0"/>
              </a:rPr>
              <a:t>The Session class is used to manage the client connection lifecycle. It processes requests sent by the client and sends them responses. A Session object can be created for each client that connects to the server, and will be destroyed when the client connection is closed.</a:t>
            </a:r>
            <a:br>
              <a:rPr lang="en-US" sz="1800" b="1" dirty="0">
                <a:solidFill>
                  <a:schemeClr val="bg1"/>
                </a:solidFill>
                <a:latin typeface="Cascadia Code" panose="020B0609020000020004" pitchFamily="49" charset="0"/>
                <a:cs typeface="Cascadia Code" panose="020B0609020000020004" pitchFamily="49" charset="0"/>
              </a:rPr>
            </a:b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r>
              <a:rPr lang="en-US" sz="1800" b="1" dirty="0" err="1">
                <a:solidFill>
                  <a:schemeClr val="bg1"/>
                </a:solidFill>
                <a:latin typeface="Cascadia Code" panose="020B0609020000020004" pitchFamily="49" charset="0"/>
                <a:cs typeface="Cascadia Code" panose="020B0609020000020004" pitchFamily="49" charset="0"/>
              </a:rPr>
              <a:t>Boost.Beast</a:t>
            </a:r>
            <a:r>
              <a:rPr lang="en-US" sz="1800" b="1" dirty="0">
                <a:solidFill>
                  <a:schemeClr val="bg1"/>
                </a:solidFill>
                <a:latin typeface="Cascadia Code" panose="020B0609020000020004" pitchFamily="49" charset="0"/>
                <a:cs typeface="Cascadia Code" panose="020B0609020000020004" pitchFamily="49" charset="0"/>
              </a:rPr>
              <a:t> also has a </a:t>
            </a:r>
            <a:r>
              <a:rPr lang="en-US" sz="1800" b="1" dirty="0" err="1">
                <a:solidFill>
                  <a:schemeClr val="bg1"/>
                </a:solidFill>
                <a:latin typeface="Cascadia Code" panose="020B0609020000020004" pitchFamily="49" charset="0"/>
                <a:cs typeface="Cascadia Code" panose="020B0609020000020004" pitchFamily="49" charset="0"/>
              </a:rPr>
              <a:t>tcp</a:t>
            </a:r>
            <a:r>
              <a:rPr lang="en-US" sz="1800" b="1" dirty="0">
                <a:solidFill>
                  <a:schemeClr val="bg1"/>
                </a:solidFill>
                <a:latin typeface="Cascadia Code" panose="020B0609020000020004" pitchFamily="49" charset="0"/>
                <a:cs typeface="Cascadia Code" panose="020B0609020000020004" pitchFamily="49" charset="0"/>
              </a:rPr>
              <a:t>::socket class, which is used to communicate with the client. When the server accepts a new connection, it creates a new </a:t>
            </a:r>
            <a:r>
              <a:rPr lang="en-US" sz="1800" b="1" dirty="0" err="1">
                <a:solidFill>
                  <a:schemeClr val="bg1"/>
                </a:solidFill>
                <a:latin typeface="Cascadia Code" panose="020B0609020000020004" pitchFamily="49" charset="0"/>
                <a:cs typeface="Cascadia Code" panose="020B0609020000020004" pitchFamily="49" charset="0"/>
              </a:rPr>
              <a:t>tcp</a:t>
            </a:r>
            <a:r>
              <a:rPr lang="en-US" sz="1800" b="1" dirty="0">
                <a:solidFill>
                  <a:schemeClr val="bg1"/>
                </a:solidFill>
                <a:latin typeface="Cascadia Code" panose="020B0609020000020004" pitchFamily="49" charset="0"/>
                <a:cs typeface="Cascadia Code" panose="020B0609020000020004" pitchFamily="49" charset="0"/>
              </a:rPr>
              <a:t>::socket object for that connection and passes it to the Session object, which will use it to communicate with the client.</a:t>
            </a:r>
            <a:br>
              <a:rPr lang="en-US" sz="1800" b="1" dirty="0">
                <a:solidFill>
                  <a:schemeClr val="bg1"/>
                </a:solidFill>
                <a:latin typeface="Cascadia Code" panose="020B0609020000020004" pitchFamily="49" charset="0"/>
                <a:cs typeface="Cascadia Code" panose="020B0609020000020004" pitchFamily="49" charset="0"/>
              </a:rPr>
            </a:br>
            <a:r>
              <a:rPr lang="en-US" sz="1800" b="1" dirty="0">
                <a:solidFill>
                  <a:schemeClr val="bg1"/>
                </a:solidFill>
                <a:latin typeface="Cascadia Code" panose="020B0609020000020004" pitchFamily="49" charset="0"/>
                <a:cs typeface="Cascadia Code" panose="020B0609020000020004" pitchFamily="49" charset="0"/>
              </a:rPr>
              <a:t/>
            </a:r>
            <a:br>
              <a:rPr lang="en-US" sz="1800" b="1" dirty="0">
                <a:solidFill>
                  <a:schemeClr val="bg1"/>
                </a:solidFill>
                <a:latin typeface="Cascadia Code" panose="020B0609020000020004" pitchFamily="49" charset="0"/>
                <a:cs typeface="Cascadia Code" panose="020B0609020000020004" pitchFamily="49" charset="0"/>
              </a:rPr>
            </a:br>
            <a:endParaRPr lang="ru-RU" sz="1800" b="1" dirty="0">
              <a:solidFill>
                <a:schemeClr val="bg1"/>
              </a:solidFill>
              <a:latin typeface="Cascadia Code" panose="020B0609020000020004" pitchFamily="49" charset="0"/>
              <a:cs typeface="Cascadia Code" panose="020B0609020000020004" pitchFamily="49" charset="0"/>
            </a:endParaRPr>
          </a:p>
        </p:txBody>
      </p:sp>
      <p:pic>
        <p:nvPicPr>
          <p:cNvPr id="2050" name="Picture 2" descr="Free Light PNG Transparent Images, Download Free Light PNG Transparent  Images png images, Free ClipArts on Clipart Library"/>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19873" y="1972638"/>
            <a:ext cx="3419165" cy="24869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4632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Обои эсдес - 62 фот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6849" y="0"/>
            <a:ext cx="13000952" cy="731520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4563839" y="3006093"/>
            <a:ext cx="2441694" cy="978601"/>
          </a:xfrm>
          <a:prstGeom prst="rect">
            <a:avLst/>
          </a:prstGeom>
          <a:effectLst>
            <a:outerShdw blurRad="50800" dist="38100" algn="l" rotWithShape="0">
              <a:prstClr val="black">
                <a:alpha val="40000"/>
              </a:prstClr>
            </a:outerShdw>
          </a:effectLst>
        </p:spPr>
        <p:txBody>
          <a:bodyPr wrap="none">
            <a:spAutoFit/>
          </a:bodyPr>
          <a:lstStyle/>
          <a:p>
            <a:pPr algn="ctr"/>
            <a:r>
              <a:rPr lang="en-US" sz="5759"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CONCLUSION</a:t>
            </a:r>
          </a:p>
        </p:txBody>
      </p:sp>
      <p:sp>
        <p:nvSpPr>
          <p:cNvPr id="3" name="Номер слайда 2"/>
          <p:cNvSpPr>
            <a:spLocks noGrp="1"/>
          </p:cNvSpPr>
          <p:nvPr>
            <p:ph type="sldNum" sz="quarter" idx="12"/>
          </p:nvPr>
        </p:nvSpPr>
        <p:spPr/>
        <p:txBody>
          <a:bodyPr/>
          <a:lstStyle/>
          <a:p>
            <a:fld id="{9F05448C-47A6-407F-9FDF-0EF96B96A918}" type="slidenum">
              <a:rPr lang="ru-RU" smtClean="0"/>
              <a:t>23</a:t>
            </a:fld>
            <a:endParaRPr lang="ru-RU"/>
          </a:p>
        </p:txBody>
      </p:sp>
    </p:spTree>
    <p:extLst>
      <p:ext uri="{BB962C8B-B14F-4D97-AF65-F5344CB8AC3E}">
        <p14:creationId xmlns:p14="http://schemas.microsoft.com/office/powerpoint/2010/main" val="27568711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5077989" y="1254088"/>
            <a:ext cx="1863011"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REFERENCES</a:t>
            </a:r>
          </a:p>
        </p:txBody>
      </p:sp>
      <p:pic>
        <p:nvPicPr>
          <p:cNvPr id="6" name="Picture 2" descr="https://camo.githubusercontent.com/51a293ccb96358c3df8229f7cd018d6c7f178106f016e5df4fa1cf1dfa97ed1d/68747470733a2f2f692e6962622e636f2f734338574a51732f6c6f676f322e706e67">
            <a:hlinkClick r:id="rId3"/>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281759" y="3917607"/>
            <a:ext cx="1441890" cy="229076"/>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GitHub - boostorg/beast: HTTP and WebSocket built on Boost.Asio in C++11">
            <a:hlinkClick r:id="rId5"/>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744551" y="5491207"/>
            <a:ext cx="2529886" cy="22998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ithub Logo - Free social media icons">
            <a:hlinkClick r:id="rId7"/>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5576523" y="4367386"/>
            <a:ext cx="865948" cy="865948"/>
          </a:xfrm>
          <a:prstGeom prst="rect">
            <a:avLst/>
          </a:prstGeom>
          <a:noFill/>
          <a:extLst>
            <a:ext uri="{909E8E84-426E-40DD-AFC4-6F175D3DCCD1}">
              <a14:hiddenFill xmlns:a14="http://schemas.microsoft.com/office/drawing/2010/main">
                <a:solidFill>
                  <a:srgbClr val="FFFFFF"/>
                </a:solidFill>
              </a14:hiddenFill>
            </a:ext>
          </a:extLst>
        </p:spPr>
      </p:pic>
      <p:pic>
        <p:nvPicPr>
          <p:cNvPr id="2" name="Рисунок 1">
            <a:hlinkClick r:id="rId9"/>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948736" y="1699320"/>
            <a:ext cx="2107936" cy="2107936"/>
          </a:xfrm>
          <a:prstGeom prst="rect">
            <a:avLst/>
          </a:prstGeom>
        </p:spPr>
      </p:pic>
      <p:sp>
        <p:nvSpPr>
          <p:cNvPr id="5" name="Номер слайда 4"/>
          <p:cNvSpPr>
            <a:spLocks noGrp="1"/>
          </p:cNvSpPr>
          <p:nvPr>
            <p:ph type="sldNum" sz="quarter" idx="12"/>
          </p:nvPr>
        </p:nvSpPr>
        <p:spPr/>
        <p:txBody>
          <a:bodyPr/>
          <a:lstStyle/>
          <a:p>
            <a:fld id="{9F05448C-47A6-407F-9FDF-0EF96B96A918}" type="slidenum">
              <a:rPr lang="ru-RU" smtClean="0"/>
              <a:t>24</a:t>
            </a:fld>
            <a:endParaRPr lang="ru-RU"/>
          </a:p>
        </p:txBody>
      </p:sp>
    </p:spTree>
    <p:extLst>
      <p:ext uri="{BB962C8B-B14F-4D97-AF65-F5344CB8AC3E}">
        <p14:creationId xmlns:p14="http://schemas.microsoft.com/office/powerpoint/2010/main" val="12471720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282607" y="279938"/>
            <a:ext cx="4705905"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Something about </a:t>
            </a:r>
            <a:r>
              <a:rPr lang="en-US" sz="4400" dirty="0" smtClean="0">
                <a:ln w="0"/>
                <a:solidFill>
                  <a:schemeClr val="bg1"/>
                </a:solidFill>
                <a:effectLst>
                  <a:outerShdw blurRad="38100" dist="19050" dir="2700000" algn="tl" rotWithShape="0">
                    <a:schemeClr val="dk1">
                      <a:alpha val="40000"/>
                    </a:schemeClr>
                  </a:outerShdw>
                </a:effectLst>
                <a:latin typeface="Street Threat" panose="02000500000000000000" pitchFamily="2" charset="0"/>
              </a:rPr>
              <a:t>BOOST::BEAST</a:t>
            </a:r>
            <a:endPar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endParaRPr>
          </a:p>
        </p:txBody>
      </p:sp>
      <p:sp>
        <p:nvSpPr>
          <p:cNvPr id="6" name="Прямоугольник 5"/>
          <p:cNvSpPr/>
          <p:nvPr/>
        </p:nvSpPr>
        <p:spPr>
          <a:xfrm>
            <a:off x="282607" y="1329316"/>
            <a:ext cx="7568097" cy="1938992"/>
          </a:xfrm>
          <a:prstGeom prst="rect">
            <a:avLst/>
          </a:prstGeom>
        </p:spPr>
        <p:txBody>
          <a:bodyPr wrap="none">
            <a:spAutoFit/>
          </a:bodyPr>
          <a:lstStyle/>
          <a:p>
            <a:r>
              <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What you need to know to understand boost::beast:</a:t>
            </a:r>
          </a:p>
          <a:p>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000" b="1" dirty="0">
                <a:ln w="0"/>
                <a:solidFill>
                  <a:schemeClr val="bg1"/>
                </a:solidFill>
                <a:latin typeface="Cascadia Code" panose="020B0609020000020004" pitchFamily="49" charset="0"/>
                <a:cs typeface="Cascadia Code" panose="020B0609020000020004" pitchFamily="49" charset="0"/>
                <a:hlinkClick r:id="rId2"/>
              </a:rPr>
              <a:t>Layered Network Model (ISO/OSI)</a:t>
            </a:r>
            <a:endParaRPr lang="en-US" sz="2000" b="1" dirty="0">
              <a:ln w="0"/>
              <a:solidFill>
                <a:schemeClr val="bg1"/>
              </a:solidFill>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000" b="1" dirty="0">
                <a:ln w="0"/>
                <a:solidFill>
                  <a:schemeClr val="bg1"/>
                </a:solidFill>
                <a:latin typeface="Cascadia Code" panose="020B0609020000020004" pitchFamily="49" charset="0"/>
                <a:cs typeface="Cascadia Code" panose="020B0609020000020004" pitchFamily="49" charset="0"/>
                <a:hlinkClick r:id="rId3"/>
              </a:rPr>
              <a:t>ASIO</a:t>
            </a:r>
            <a:endParaRPr lang="en-US" sz="2000" b="1" dirty="0">
              <a:ln w="0"/>
              <a:solidFill>
                <a:schemeClr val="bg1"/>
              </a:solidFill>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2000" b="1" dirty="0">
                <a:ln w="0"/>
                <a:solidFill>
                  <a:schemeClr val="bg1"/>
                </a:solidFill>
                <a:latin typeface="Cascadia Code" panose="020B0609020000020004" pitchFamily="49" charset="0"/>
                <a:cs typeface="Cascadia Code" panose="020B0609020000020004" pitchFamily="49" charset="0"/>
                <a:hlinkClick r:id="rId4"/>
              </a:rPr>
              <a:t>Network Protocols</a:t>
            </a:r>
            <a:endParaRPr lang="en-US" sz="2000" b="1" dirty="0">
              <a:ln w="0"/>
              <a:solidFill>
                <a:schemeClr val="bg1"/>
              </a:solidFill>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endParaRPr lang="en-US" sz="20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pic>
        <p:nvPicPr>
          <p:cNvPr id="16" name="Рисунок 1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06864" y="0"/>
            <a:ext cx="7195278" cy="7315200"/>
          </a:xfrm>
          <a:prstGeom prst="rect">
            <a:avLst/>
          </a:prstGeom>
        </p:spPr>
      </p:pic>
      <p:sp>
        <p:nvSpPr>
          <p:cNvPr id="3" name="Номер слайда 2"/>
          <p:cNvSpPr>
            <a:spLocks noGrp="1"/>
          </p:cNvSpPr>
          <p:nvPr>
            <p:ph type="sldNum" sz="quarter" idx="12"/>
          </p:nvPr>
        </p:nvSpPr>
        <p:spPr/>
        <p:txBody>
          <a:bodyPr/>
          <a:lstStyle/>
          <a:p>
            <a:fld id="{9F05448C-47A6-407F-9FDF-0EF96B96A918}" type="slidenum">
              <a:rPr lang="ru-RU" smtClean="0"/>
              <a:pPr/>
              <a:t>3</a:t>
            </a:fld>
            <a:endParaRPr lang="ru-RU" dirty="0"/>
          </a:p>
        </p:txBody>
      </p:sp>
    </p:spTree>
    <p:extLst>
      <p:ext uri="{BB962C8B-B14F-4D97-AF65-F5344CB8AC3E}">
        <p14:creationId xmlns:p14="http://schemas.microsoft.com/office/powerpoint/2010/main" val="38636511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6" name="Прямоугольник 5"/>
          <p:cNvSpPr/>
          <p:nvPr/>
        </p:nvSpPr>
        <p:spPr>
          <a:xfrm>
            <a:off x="1588644" y="6087176"/>
            <a:ext cx="4152099" cy="338554"/>
          </a:xfrm>
          <a:prstGeom prst="rect">
            <a:avLst/>
          </a:prstGeom>
        </p:spPr>
        <p:txBody>
          <a:bodyPr wrap="none">
            <a:spAutoFit/>
          </a:bodyPr>
          <a:lstStyle/>
          <a:p>
            <a:r>
              <a:rPr lang="en-US" sz="16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 Internet Protocol Stack Model</a:t>
            </a:r>
          </a:p>
        </p:txBody>
      </p:sp>
      <p:sp>
        <p:nvSpPr>
          <p:cNvPr id="7" name="Прямоугольник 6"/>
          <p:cNvSpPr/>
          <p:nvPr/>
        </p:nvSpPr>
        <p:spPr>
          <a:xfrm>
            <a:off x="6737218" y="6059784"/>
            <a:ext cx="3911648" cy="338554"/>
          </a:xfrm>
          <a:prstGeom prst="rect">
            <a:avLst/>
          </a:prstGeom>
        </p:spPr>
        <p:txBody>
          <a:bodyPr wrap="none">
            <a:spAutoFit/>
          </a:bodyPr>
          <a:lstStyle/>
          <a:p>
            <a:r>
              <a:rPr lang="en-US" sz="16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Layered Network Model (ISO/OSI)</a:t>
            </a:r>
          </a:p>
        </p:txBody>
      </p:sp>
      <p:sp>
        <p:nvSpPr>
          <p:cNvPr id="3" name="Номер слайда 2"/>
          <p:cNvSpPr>
            <a:spLocks noGrp="1"/>
          </p:cNvSpPr>
          <p:nvPr>
            <p:ph type="sldNum" sz="quarter" idx="12"/>
          </p:nvPr>
        </p:nvSpPr>
        <p:spPr/>
        <p:txBody>
          <a:bodyPr/>
          <a:lstStyle/>
          <a:p>
            <a:fld id="{9F05448C-47A6-407F-9FDF-0EF96B96A918}" type="slidenum">
              <a:rPr lang="ru-RU" smtClean="0"/>
              <a:t>4</a:t>
            </a:fld>
            <a:endParaRPr lang="ru-RU"/>
          </a:p>
        </p:txBody>
      </p:sp>
      <p:pic>
        <p:nvPicPr>
          <p:cNvPr id="2" name="Рисунок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603112" y="934544"/>
            <a:ext cx="4179860" cy="4918302"/>
          </a:xfrm>
          <a:prstGeom prst="rect">
            <a:avLst/>
          </a:prstGeom>
        </p:spPr>
      </p:pic>
      <p:pic>
        <p:nvPicPr>
          <p:cNvPr id="4" name="Рисунок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7337" y="985908"/>
            <a:ext cx="4329988" cy="4918302"/>
          </a:xfrm>
          <a:prstGeom prst="rect">
            <a:avLst/>
          </a:prstGeom>
        </p:spPr>
      </p:pic>
    </p:spTree>
    <p:extLst>
      <p:ext uri="{BB962C8B-B14F-4D97-AF65-F5344CB8AC3E}">
        <p14:creationId xmlns:p14="http://schemas.microsoft.com/office/powerpoint/2010/main" val="1621295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Номер слайда 3"/>
          <p:cNvSpPr>
            <a:spLocks noGrp="1"/>
          </p:cNvSpPr>
          <p:nvPr>
            <p:ph type="sldNum" sz="quarter" idx="12"/>
          </p:nvPr>
        </p:nvSpPr>
        <p:spPr/>
        <p:txBody>
          <a:bodyPr/>
          <a:lstStyle/>
          <a:p>
            <a:fld id="{9F05448C-47A6-407F-9FDF-0EF96B96A918}" type="slidenum">
              <a:rPr lang="ru-RU" smtClean="0"/>
              <a:t>5</a:t>
            </a:fld>
            <a:endParaRPr lang="ru-RU"/>
          </a:p>
        </p:txBody>
      </p:sp>
      <p:pic>
        <p:nvPicPr>
          <p:cNvPr id="7" name="Рисунок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8696" y="736366"/>
            <a:ext cx="13004800" cy="5267115"/>
          </a:xfrm>
          <a:prstGeom prst="rect">
            <a:avLst/>
          </a:prstGeom>
        </p:spPr>
      </p:pic>
      <p:sp>
        <p:nvSpPr>
          <p:cNvPr id="8" name="Прямоугольник 7"/>
          <p:cNvSpPr/>
          <p:nvPr/>
        </p:nvSpPr>
        <p:spPr>
          <a:xfrm>
            <a:off x="5586513" y="6414411"/>
            <a:ext cx="1386918" cy="338554"/>
          </a:xfrm>
          <a:prstGeom prst="rect">
            <a:avLst/>
          </a:prstGeom>
        </p:spPr>
        <p:txBody>
          <a:bodyPr wrap="none">
            <a:spAutoFit/>
          </a:bodyPr>
          <a:lstStyle/>
          <a:p>
            <a:r>
              <a:rPr lang="en-US" sz="1600" b="1" dirty="0" smtClean="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ASIO Model</a:t>
            </a:r>
            <a:endParaRPr lang="en-US" sz="16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241073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9" name="Рисунок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40440"/>
            <a:ext cx="14435191" cy="6874760"/>
          </a:xfrm>
          <a:prstGeom prst="rect">
            <a:avLst/>
          </a:prstGeom>
        </p:spPr>
      </p:pic>
      <p:sp>
        <p:nvSpPr>
          <p:cNvPr id="4" name="Прямоугольник 3"/>
          <p:cNvSpPr/>
          <p:nvPr/>
        </p:nvSpPr>
        <p:spPr>
          <a:xfrm>
            <a:off x="4363087" y="2994730"/>
            <a:ext cx="3525804" cy="978601"/>
          </a:xfrm>
          <a:prstGeom prst="rect">
            <a:avLst/>
          </a:prstGeom>
          <a:effectLst>
            <a:outerShdw blurRad="50800" dist="38100" algn="l" rotWithShape="0">
              <a:prstClr val="black">
                <a:alpha val="40000"/>
              </a:prstClr>
            </a:outerShdw>
          </a:effectLst>
        </p:spPr>
        <p:txBody>
          <a:bodyPr wrap="square">
            <a:spAutoFit/>
          </a:bodyPr>
          <a:lstStyle/>
          <a:p>
            <a:pPr algn="ctr"/>
            <a:r>
              <a:rPr lang="en-US" sz="5759"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FOR WHAT?</a:t>
            </a:r>
          </a:p>
        </p:txBody>
      </p:sp>
      <p:sp>
        <p:nvSpPr>
          <p:cNvPr id="3" name="Номер слайда 2"/>
          <p:cNvSpPr>
            <a:spLocks noGrp="1"/>
          </p:cNvSpPr>
          <p:nvPr>
            <p:ph type="sldNum" sz="quarter" idx="12"/>
          </p:nvPr>
        </p:nvSpPr>
        <p:spPr/>
        <p:txBody>
          <a:bodyPr/>
          <a:lstStyle/>
          <a:p>
            <a:fld id="{9F05448C-47A6-407F-9FDF-0EF96B96A918}" type="slidenum">
              <a:rPr lang="ru-RU" smtClean="0"/>
              <a:t>6</a:t>
            </a:fld>
            <a:endParaRPr lang="ru-RU"/>
          </a:p>
        </p:txBody>
      </p:sp>
    </p:spTree>
    <p:extLst>
      <p:ext uri="{BB962C8B-B14F-4D97-AF65-F5344CB8AC3E}">
        <p14:creationId xmlns:p14="http://schemas.microsoft.com/office/powerpoint/2010/main" val="38965306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Эсдес обои на телефон - 55 фот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54405" y="0"/>
            <a:ext cx="13000952" cy="731520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4643716" y="2895674"/>
            <a:ext cx="2088713" cy="978601"/>
          </a:xfrm>
          <a:prstGeom prst="rect">
            <a:avLst/>
          </a:prstGeom>
          <a:effectLst>
            <a:outerShdw blurRad="50800" dist="38100" dir="5400000" algn="t" rotWithShape="0">
              <a:prstClr val="black">
                <a:alpha val="40000"/>
              </a:prstClr>
            </a:outerShdw>
          </a:effectLst>
        </p:spPr>
        <p:txBody>
          <a:bodyPr wrap="none">
            <a:spAutoFit/>
          </a:bodyPr>
          <a:lstStyle/>
          <a:p>
            <a:pPr algn="ctr"/>
            <a:r>
              <a:rPr lang="en-US" sz="5759"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JG REBOOT</a:t>
            </a:r>
          </a:p>
        </p:txBody>
      </p:sp>
      <p:sp>
        <p:nvSpPr>
          <p:cNvPr id="5" name="AutoShape 2" descr="Эсдэт картинка #52567 - Скачать обои Эсдес из Akame Ga Kill - скачать"/>
          <p:cNvSpPr>
            <a:spLocks noChangeAspect="1" noChangeArrowheads="1"/>
          </p:cNvSpPr>
          <p:nvPr/>
        </p:nvSpPr>
        <p:spPr bwMode="auto">
          <a:xfrm>
            <a:off x="1750061" y="798837"/>
            <a:ext cx="243840" cy="24384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3152" tIns="36576" rIns="73152" bIns="36576" numCol="1" anchor="t" anchorCtr="0" compatLnSpc="1">
            <a:prstTxWarp prst="textNoShape">
              <a:avLst/>
            </a:prstTxWarp>
          </a:bodyPr>
          <a:lstStyle/>
          <a:p>
            <a:endParaRPr lang="ru-RU" sz="1440"/>
          </a:p>
        </p:txBody>
      </p:sp>
      <p:sp>
        <p:nvSpPr>
          <p:cNvPr id="6" name="AutoShape 4" descr="Эсдэт картинка #52567 - Скачать обои Эсдес из Akame Ga Kill - скачать"/>
          <p:cNvSpPr>
            <a:spLocks noChangeAspect="1" noChangeArrowheads="1"/>
          </p:cNvSpPr>
          <p:nvPr/>
        </p:nvSpPr>
        <p:spPr bwMode="auto">
          <a:xfrm>
            <a:off x="1871986" y="920749"/>
            <a:ext cx="4191049" cy="419106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73152" tIns="36576" rIns="73152" bIns="36576" numCol="1" anchor="t" anchorCtr="0" compatLnSpc="1">
            <a:prstTxWarp prst="textNoShape">
              <a:avLst/>
            </a:prstTxWarp>
          </a:bodyPr>
          <a:lstStyle/>
          <a:p>
            <a:endParaRPr lang="ru-RU" sz="1440"/>
          </a:p>
        </p:txBody>
      </p:sp>
      <p:sp>
        <p:nvSpPr>
          <p:cNvPr id="3" name="Номер слайда 2"/>
          <p:cNvSpPr>
            <a:spLocks noGrp="1"/>
          </p:cNvSpPr>
          <p:nvPr>
            <p:ph type="sldNum" sz="quarter" idx="12"/>
          </p:nvPr>
        </p:nvSpPr>
        <p:spPr/>
        <p:txBody>
          <a:bodyPr/>
          <a:lstStyle/>
          <a:p>
            <a:fld id="{9F05448C-47A6-407F-9FDF-0EF96B96A918}" type="slidenum">
              <a:rPr lang="ru-RU" smtClean="0"/>
              <a:t>7</a:t>
            </a:fld>
            <a:endParaRPr lang="ru-RU"/>
          </a:p>
        </p:txBody>
      </p:sp>
    </p:spTree>
    <p:extLst>
      <p:ext uri="{BB962C8B-B14F-4D97-AF65-F5344CB8AC3E}">
        <p14:creationId xmlns:p14="http://schemas.microsoft.com/office/powerpoint/2010/main" val="239509308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4" name="Прямоугольник 3"/>
          <p:cNvSpPr/>
          <p:nvPr/>
        </p:nvSpPr>
        <p:spPr>
          <a:xfrm>
            <a:off x="261201" y="123235"/>
            <a:ext cx="1398140" cy="769441"/>
          </a:xfrm>
          <a:prstGeom prst="rect">
            <a:avLst/>
          </a:prstGeom>
          <a:effectLst>
            <a:outerShdw blurRad="50800" dist="38100" algn="l" rotWithShape="0">
              <a:prstClr val="black">
                <a:alpha val="40000"/>
              </a:prstClr>
            </a:outerShdw>
          </a:effectLst>
        </p:spPr>
        <p:txBody>
          <a:bodyPr wrap="none">
            <a:spAutoFit/>
          </a:bodyPr>
          <a:lstStyle/>
          <a:p>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REST API</a:t>
            </a:r>
          </a:p>
        </p:txBody>
      </p:sp>
      <p:sp>
        <p:nvSpPr>
          <p:cNvPr id="7" name="Прямоугольник 6"/>
          <p:cNvSpPr/>
          <p:nvPr/>
        </p:nvSpPr>
        <p:spPr>
          <a:xfrm>
            <a:off x="261201" y="892676"/>
            <a:ext cx="11872577" cy="5632311"/>
          </a:xfrm>
          <a:prstGeom prst="rect">
            <a:avLst/>
          </a:prstGeom>
        </p:spPr>
        <p:txBody>
          <a:bodyPr wrap="square">
            <a:spAutoFit/>
          </a:bodyPr>
          <a:lstStyle/>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REST API (Representational State Transfer Application Programming Interface) is an architectural style used to create web services that exchange data with clients over HTTP.</a:t>
            </a:r>
          </a:p>
          <a:p>
            <a:pPr marL="228593" indent="-228593">
              <a:buFont typeface="Arial" panose="020B0604020202020204" pitchFamily="34" charset="0"/>
              <a:buChar char="•"/>
            </a:pP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 REST API is used to exchange data between client and server applications using the HTTP protocol. </a:t>
            </a:r>
          </a:p>
          <a:p>
            <a:pPr marL="228593" indent="-228593">
              <a:buFont typeface="Arial" panose="020B0604020202020204" pitchFamily="34" charset="0"/>
              <a:buChar char="•"/>
            </a:pP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 REST API relies on the use of standard HTTP methods such as GET, POST, PUT and DELETE to perform operations on resources.</a:t>
            </a:r>
          </a:p>
          <a:p>
            <a:pPr marL="228593" indent="-228593">
              <a:buFont typeface="Arial" panose="020B0604020202020204" pitchFamily="34" charset="0"/>
              <a:buChar char="•"/>
            </a:pP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In the REST API, each resource is represented by a unique URL, and client applications can send requests to that address to access the resource.</a:t>
            </a:r>
          </a:p>
          <a:p>
            <a:pPr marL="228593" indent="-228593">
              <a:buFont typeface="Arial" panose="020B0604020202020204" pitchFamily="34" charset="0"/>
              <a:buChar char="•"/>
            </a:pP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 REST API uses data formats, such as JSON or XML, to represent resources and transfer data between the client and the server.</a:t>
            </a:r>
          </a:p>
          <a:p>
            <a:pPr marL="228593" indent="-228593">
              <a:buFont typeface="Arial" panose="020B0604020202020204" pitchFamily="34" charset="0"/>
              <a:buChar char="•"/>
            </a:pPr>
            <a:endPar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a:p>
            <a:pPr marL="228593" indent="-228593">
              <a:buFont typeface="Arial" panose="020B0604020202020204" pitchFamily="34" charset="0"/>
              <a:buChar char="•"/>
            </a:pPr>
            <a:r>
              <a:rPr lang="en-US"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rPr>
              <a:t>The REST API is used in many applications, such as social networks, messengers, online stores, and others, and allows you to create flexible and scalable web services that can exchange data with client applications on different platforms and devices.</a:t>
            </a:r>
            <a:endParaRPr lang="ru-RU" sz="1800" b="1" dirty="0">
              <a:ln w="0"/>
              <a:solidFill>
                <a:schemeClr val="bg1"/>
              </a:solidFill>
              <a:effectLst>
                <a:outerShdw blurRad="38100" dist="19050" dir="2700000" algn="tl" rotWithShape="0">
                  <a:schemeClr val="dk1">
                    <a:alpha val="40000"/>
                  </a:schemeClr>
                </a:outerShdw>
              </a:effectLst>
              <a:latin typeface="Cascadia Code" panose="020B0609020000020004" pitchFamily="49" charset="0"/>
              <a:cs typeface="Cascadia Code" panose="020B0609020000020004" pitchFamily="49" charset="0"/>
            </a:endParaRPr>
          </a:p>
        </p:txBody>
      </p:sp>
      <p:sp>
        <p:nvSpPr>
          <p:cNvPr id="3" name="Номер слайда 2"/>
          <p:cNvSpPr>
            <a:spLocks noGrp="1"/>
          </p:cNvSpPr>
          <p:nvPr>
            <p:ph type="sldNum" sz="quarter" idx="12"/>
          </p:nvPr>
        </p:nvSpPr>
        <p:spPr/>
        <p:txBody>
          <a:bodyPr/>
          <a:lstStyle/>
          <a:p>
            <a:fld id="{9F05448C-47A6-407F-9FDF-0EF96B96A918}" type="slidenum">
              <a:rPr lang="ru-RU" smtClean="0"/>
              <a:pPr/>
              <a:t>8</a:t>
            </a:fld>
            <a:endParaRPr lang="ru-RU" dirty="0"/>
          </a:p>
        </p:txBody>
      </p:sp>
    </p:spTree>
    <p:extLst>
      <p:ext uri="{BB962C8B-B14F-4D97-AF65-F5344CB8AC3E}">
        <p14:creationId xmlns:p14="http://schemas.microsoft.com/office/powerpoint/2010/main" val="22125141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5" name="Прямоугольник 4"/>
          <p:cNvSpPr/>
          <p:nvPr/>
        </p:nvSpPr>
        <p:spPr>
          <a:xfrm>
            <a:off x="703055" y="405947"/>
            <a:ext cx="1398140"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dirty="0">
                <a:ln w="0"/>
                <a:solidFill>
                  <a:schemeClr val="bg1"/>
                </a:solidFill>
                <a:effectLst>
                  <a:outerShdw blurRad="38100" dist="19050" dir="2700000" algn="tl" rotWithShape="0">
                    <a:schemeClr val="dk1">
                      <a:alpha val="40000"/>
                    </a:schemeClr>
                  </a:outerShdw>
                </a:effectLst>
                <a:latin typeface="Street Threat" panose="02000500000000000000" pitchFamily="2" charset="0"/>
              </a:rPr>
              <a:t>REST API</a:t>
            </a:r>
          </a:p>
        </p:txBody>
      </p:sp>
      <p:pic>
        <p:nvPicPr>
          <p:cNvPr id="10" name="Рисунок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08866" y="1279838"/>
            <a:ext cx="9437903" cy="5037872"/>
          </a:xfrm>
          <a:prstGeom prst="rect">
            <a:avLst/>
          </a:prstGeom>
        </p:spPr>
      </p:pic>
      <p:sp>
        <p:nvSpPr>
          <p:cNvPr id="3" name="Номер слайда 2"/>
          <p:cNvSpPr>
            <a:spLocks noGrp="1"/>
          </p:cNvSpPr>
          <p:nvPr>
            <p:ph type="sldNum" sz="quarter" idx="12"/>
          </p:nvPr>
        </p:nvSpPr>
        <p:spPr/>
        <p:txBody>
          <a:bodyPr/>
          <a:lstStyle/>
          <a:p>
            <a:fld id="{9F05448C-47A6-407F-9FDF-0EF96B96A918}" type="slidenum">
              <a:rPr lang="ru-RU" smtClean="0"/>
              <a:t>9</a:t>
            </a:fld>
            <a:endParaRPr lang="ru-RU"/>
          </a:p>
        </p:txBody>
      </p:sp>
    </p:spTree>
    <p:extLst>
      <p:ext uri="{BB962C8B-B14F-4D97-AF65-F5344CB8AC3E}">
        <p14:creationId xmlns:p14="http://schemas.microsoft.com/office/powerpoint/2010/main" val="327991779"/>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Синий">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710</TotalTime>
  <Words>956</Words>
  <Application>Microsoft Office PowerPoint</Application>
  <PresentationFormat>Произвольный</PresentationFormat>
  <Paragraphs>155</Paragraphs>
  <Slides>24</Slides>
  <Notes>5</Notes>
  <HiddenSlides>0</HiddenSlides>
  <MMClips>0</MMClips>
  <ScaleCrop>false</ScaleCrop>
  <HeadingPairs>
    <vt:vector size="6" baseType="variant">
      <vt:variant>
        <vt:lpstr>Использованные шрифты</vt:lpstr>
      </vt:variant>
      <vt:variant>
        <vt:i4>8</vt:i4>
      </vt:variant>
      <vt:variant>
        <vt:lpstr>Тема</vt:lpstr>
      </vt:variant>
      <vt:variant>
        <vt:i4>1</vt:i4>
      </vt:variant>
      <vt:variant>
        <vt:lpstr>Заголовки слайдов</vt:lpstr>
      </vt:variant>
      <vt:variant>
        <vt:i4>24</vt:i4>
      </vt:variant>
    </vt:vector>
  </HeadingPairs>
  <TitlesOfParts>
    <vt:vector size="33" baseType="lpstr">
      <vt:lpstr>Arial Nova Cond Light</vt:lpstr>
      <vt:lpstr>Century Schoolbook</vt:lpstr>
      <vt:lpstr>Calibri</vt:lpstr>
      <vt:lpstr>Cascadia Mono</vt:lpstr>
      <vt:lpstr>Cascadia Code</vt:lpstr>
      <vt:lpstr>Arial</vt:lpstr>
      <vt:lpstr>Street Threat</vt:lpstr>
      <vt:lpstr>Wingdings 2</vt:lpstr>
      <vt:lpstr>View</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SPecialiST RePack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Учетная запись Майкрософт</dc:creator>
  <cp:lastModifiedBy>Учетная запись Майкрософт</cp:lastModifiedBy>
  <cp:revision>64</cp:revision>
  <dcterms:created xsi:type="dcterms:W3CDTF">2023-06-15T13:17:44Z</dcterms:created>
  <dcterms:modified xsi:type="dcterms:W3CDTF">2023-06-26T01:17:44Z</dcterms:modified>
</cp:coreProperties>
</file>

<file path=docProps/thumbnail.jpeg>
</file>